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00" r:id="rId2"/>
    <p:sldId id="289" r:id="rId3"/>
    <p:sldId id="297" r:id="rId4"/>
    <p:sldId id="291" r:id="rId5"/>
    <p:sldId id="301" r:id="rId6"/>
    <p:sldId id="302" r:id="rId7"/>
    <p:sldId id="290" r:id="rId8"/>
    <p:sldId id="269" r:id="rId9"/>
    <p:sldId id="270" r:id="rId10"/>
    <p:sldId id="271" r:id="rId11"/>
    <p:sldId id="272" r:id="rId12"/>
    <p:sldId id="295" r:id="rId13"/>
    <p:sldId id="273" r:id="rId14"/>
    <p:sldId id="274" r:id="rId15"/>
    <p:sldId id="275" r:id="rId16"/>
    <p:sldId id="296" r:id="rId17"/>
    <p:sldId id="299" r:id="rId18"/>
    <p:sldId id="298" r:id="rId19"/>
    <p:sldId id="303" r:id="rId20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66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99" autoAdjust="0"/>
    <p:restoredTop sz="94660"/>
  </p:normalViewPr>
  <p:slideViewPr>
    <p:cSldViewPr>
      <p:cViewPr>
        <p:scale>
          <a:sx n="90" d="100"/>
          <a:sy n="90" d="100"/>
        </p:scale>
        <p:origin x="-1704" y="-6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B6CC05C-493B-4E05-AEF1-38D126FA91DE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E005105-4A0E-4CEA-AEEA-11181C2C87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18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05105-4A0E-4CEA-AEEA-11181C2C87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5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88224" y="6381328"/>
            <a:ext cx="2133600" cy="365125"/>
          </a:xfrm>
        </p:spPr>
        <p:txBody>
          <a:bodyPr/>
          <a:lstStyle/>
          <a:p>
            <a:fld id="{953823A1-0860-45D1-9673-EC37C8E1D783}" type="datetime1">
              <a:rPr lang="en-US" smtClean="0"/>
              <a:t>7/5/2018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28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732240" y="6309320"/>
            <a:ext cx="2133600" cy="365125"/>
          </a:xfrm>
        </p:spPr>
        <p:txBody>
          <a:bodyPr/>
          <a:lstStyle/>
          <a:p>
            <a:fld id="{AB9A6FEC-D10F-42CE-91B0-38581D42237B}" type="datetime1">
              <a:rPr lang="en-US" smtClean="0"/>
              <a:t>7/5/2018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812360" y="116632"/>
            <a:ext cx="1224136" cy="365125"/>
          </a:xfrm>
        </p:spPr>
        <p:txBody>
          <a:bodyPr/>
          <a:lstStyle/>
          <a:p>
            <a:fld id="{2831AAB8-1117-403A-BC85-5A2397792C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47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B3C06-3429-4B91-AD6D-8718C38E5402}" type="datetime1">
              <a:rPr lang="en-US" smtClean="0"/>
              <a:t>7/5/2018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876256" y="18864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p. </a:t>
            </a:r>
            <a:fld id="{2831AAB8-1117-403A-BC85-5A2397792CA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51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7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7.bin"/><Relationship Id="rId5" Type="http://schemas.openxmlformats.org/officeDocument/2006/relationships/image" Target="../media/image32.png"/><Relationship Id="rId10" Type="http://schemas.openxmlformats.org/officeDocument/2006/relationships/image" Target="../media/image33.jpe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oleObject" Target="../embeddings/oleObject8.bin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2.emf"/><Relationship Id="rId4" Type="http://schemas.openxmlformats.org/officeDocument/2006/relationships/image" Target="../media/image21.png"/><Relationship Id="rId9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-6378" y="5282495"/>
            <a:ext cx="2088970" cy="287883"/>
          </a:xfrm>
          <a:prstGeom prst="rect">
            <a:avLst/>
          </a:prstGeom>
          <a:gradFill rotWithShape="0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-10633" y="4644362"/>
            <a:ext cx="2088970" cy="287883"/>
          </a:xfrm>
          <a:prstGeom prst="rect">
            <a:avLst/>
          </a:prstGeom>
          <a:gradFill rotWithShape="0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5707"/>
          <a:stretch/>
        </p:blipFill>
        <p:spPr bwMode="auto">
          <a:xfrm>
            <a:off x="-10634" y="1"/>
            <a:ext cx="9180000" cy="184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399386" y="22311"/>
            <a:ext cx="6768752" cy="179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MAUD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 </a:t>
            </a:r>
          </a:p>
          <a:p>
            <a:pPr>
              <a:lnSpc>
                <a:spcPct val="140000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Structural Analysis of Nanomaterials</a:t>
            </a:r>
          </a:p>
          <a:p>
            <a:pPr>
              <a:lnSpc>
                <a:spcPct val="140000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using Electron Diffraction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-3244" y="1856373"/>
            <a:ext cx="9144000" cy="576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Philippe BOULLAY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0" y="244120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i="1" dirty="0">
                <a:latin typeface="Arial Narrow" panose="020B0606020202030204" pitchFamily="34" charset="0"/>
                <a:cs typeface="Arial" panose="020B0604020202020204" pitchFamily="34" charset="0"/>
              </a:rPr>
              <a:t>Cristallographie et Sciences des Matériaux – CRISMAT UMR 6508 CNRS – Caen, France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-10633" y="3210263"/>
            <a:ext cx="678410" cy="431800"/>
          </a:xfrm>
          <a:prstGeom prst="rect">
            <a:avLst/>
          </a:prstGeom>
          <a:gradFill rotWithShape="1">
            <a:gsLst>
              <a:gs pos="0">
                <a:srgbClr val="C00000"/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443938" y="3206080"/>
            <a:ext cx="75713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000" dirty="0" smtClean="0">
                <a:latin typeface="Arial Narrow" pitchFamily="34" charset="0"/>
              </a:rPr>
              <a:t>Electron </a:t>
            </a:r>
            <a:r>
              <a:rPr lang="en-US" altLang="fr-FR" sz="2000" dirty="0" smtClean="0">
                <a:latin typeface="Arial Narrow" pitchFamily="34" charset="0"/>
              </a:rPr>
              <a:t>Powder Diffraction : Rietveld analyses using MAUD</a:t>
            </a:r>
            <a:r>
              <a:rPr lang="en-US" altLang="fr-FR" sz="1800" dirty="0">
                <a:latin typeface="Arial Narrow" pitchFamily="34" charset="0"/>
              </a:rPr>
              <a:t>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10633" y="4024588"/>
            <a:ext cx="2088970" cy="287883"/>
          </a:xfrm>
          <a:prstGeom prst="rect">
            <a:avLst/>
          </a:prstGeom>
          <a:gradFill rotWithShape="0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1854498" y="3938305"/>
            <a:ext cx="48013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000" dirty="0">
                <a:latin typeface="Arial Narrow" pitchFamily="34" charset="0"/>
              </a:rPr>
              <a:t>I</a:t>
            </a:r>
            <a:r>
              <a:rPr lang="en-US" altLang="fr-FR" sz="2000" dirty="0" smtClean="0">
                <a:latin typeface="Arial Narrow" pitchFamily="34" charset="0"/>
              </a:rPr>
              <a:t>ntensity extraction from images     </a:t>
            </a:r>
            <a:r>
              <a:rPr lang="en-US" altLang="fr-FR" sz="1800" i="1" dirty="0" smtClean="0">
                <a:latin typeface="Arial Narrow" pitchFamily="34" charset="0"/>
              </a:rPr>
              <a:t>pp. 02-08</a:t>
            </a:r>
            <a:r>
              <a:rPr lang="en-US" altLang="fr-FR" sz="1800" dirty="0" smtClean="0">
                <a:latin typeface="Arial Narrow" pitchFamily="34" charset="0"/>
              </a:rPr>
              <a:t>	</a:t>
            </a:r>
            <a:endParaRPr lang="en-US" altLang="fr-FR" sz="1800" dirty="0">
              <a:latin typeface="Arial Narrow" pitchFamily="34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1851323" y="4578340"/>
            <a:ext cx="57246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000" dirty="0" smtClean="0">
                <a:latin typeface="Arial Narrow" pitchFamily="34" charset="0"/>
              </a:rPr>
              <a:t>Sizes</a:t>
            </a:r>
            <a:r>
              <a:rPr lang="en-US" altLang="fr-FR" sz="2000" dirty="0">
                <a:latin typeface="Arial Narrow" pitchFamily="34" charset="0"/>
              </a:rPr>
              <a:t>, shapes and </a:t>
            </a:r>
            <a:r>
              <a:rPr lang="en-US" altLang="fr-FR" sz="2000" dirty="0" smtClean="0">
                <a:latin typeface="Arial Narrow" pitchFamily="34" charset="0"/>
              </a:rPr>
              <a:t>textures 	        </a:t>
            </a:r>
            <a:r>
              <a:rPr lang="en-US" altLang="fr-FR" sz="1800" i="1" dirty="0" smtClean="0">
                <a:latin typeface="Arial Narrow" pitchFamily="34" charset="0"/>
              </a:rPr>
              <a:t>pp. 09-15</a:t>
            </a:r>
            <a:r>
              <a:rPr lang="en-US" altLang="fr-FR" sz="1800" dirty="0">
                <a:latin typeface="Arial Narrow" pitchFamily="34" charset="0"/>
              </a:rPr>
              <a:t>		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1856086" y="5226412"/>
            <a:ext cx="57246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000" dirty="0">
                <a:latin typeface="Arial Narrow" pitchFamily="34" charset="0"/>
              </a:rPr>
              <a:t>S</a:t>
            </a:r>
            <a:r>
              <a:rPr lang="en-US" altLang="fr-FR" sz="2000" dirty="0" smtClean="0">
                <a:latin typeface="Arial Narrow" pitchFamily="34" charset="0"/>
              </a:rPr>
              <a:t>tructure refinements 	</a:t>
            </a:r>
            <a:r>
              <a:rPr lang="en-US" altLang="fr-FR" sz="1800" dirty="0" smtClean="0">
                <a:latin typeface="Arial Narrow" pitchFamily="34" charset="0"/>
              </a:rPr>
              <a:t>        </a:t>
            </a:r>
            <a:r>
              <a:rPr lang="en-US" altLang="fr-FR" sz="1800" i="1" dirty="0" smtClean="0">
                <a:latin typeface="Arial Narrow" pitchFamily="34" charset="0"/>
              </a:rPr>
              <a:t>pp. 16-19</a:t>
            </a:r>
            <a:r>
              <a:rPr lang="en-US" altLang="fr-FR" sz="2000" dirty="0">
                <a:latin typeface="Arial Narrow" pitchFamily="34" charset="0"/>
              </a:rPr>
              <a:t>	          	</a:t>
            </a:r>
          </a:p>
        </p:txBody>
      </p:sp>
      <p:pic>
        <p:nvPicPr>
          <p:cNvPr id="30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288" y="3206080"/>
            <a:ext cx="21082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50"/>
          <p:cNvSpPr>
            <a:spLocks noChangeArrowheads="1"/>
          </p:cNvSpPr>
          <p:nvPr/>
        </p:nvSpPr>
        <p:spPr bwMode="auto">
          <a:xfrm>
            <a:off x="3203848" y="5955119"/>
            <a:ext cx="59213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fr-FR" sz="1400" dirty="0">
                <a:latin typeface="Arial Narrow" pitchFamily="34" charset="0"/>
              </a:rPr>
              <a:t>P. </a:t>
            </a:r>
            <a:r>
              <a:rPr lang="en-US" altLang="fr-FR" sz="1400" dirty="0" err="1" smtClean="0">
                <a:latin typeface="Arial Narrow" pitchFamily="34" charset="0"/>
              </a:rPr>
              <a:t>Boullay</a:t>
            </a:r>
            <a:r>
              <a:rPr lang="en-US" altLang="fr-FR" sz="1400" dirty="0" smtClean="0">
                <a:latin typeface="Arial Narrow" pitchFamily="34" charset="0"/>
              </a:rPr>
              <a:t>, L. </a:t>
            </a:r>
            <a:r>
              <a:rPr lang="en-US" altLang="fr-FR" sz="1400" dirty="0" err="1" smtClean="0">
                <a:latin typeface="Arial Narrow" pitchFamily="34" charset="0"/>
              </a:rPr>
              <a:t>Lutterotti</a:t>
            </a:r>
            <a:r>
              <a:rPr lang="en-US" altLang="fr-FR" sz="1400" dirty="0" smtClean="0">
                <a:latin typeface="Arial Narrow" pitchFamily="34" charset="0"/>
              </a:rPr>
              <a:t>, D. </a:t>
            </a:r>
            <a:r>
              <a:rPr lang="en-US" altLang="fr-FR" sz="1400" dirty="0" err="1" smtClean="0">
                <a:latin typeface="Arial Narrow" pitchFamily="34" charset="0"/>
              </a:rPr>
              <a:t>chateigner</a:t>
            </a:r>
            <a:r>
              <a:rPr lang="en-US" altLang="fr-FR" sz="1400" dirty="0" smtClean="0">
                <a:latin typeface="Arial Narrow" pitchFamily="34" charset="0"/>
              </a:rPr>
              <a:t> and L. </a:t>
            </a:r>
            <a:r>
              <a:rPr lang="en-US" altLang="fr-FR" sz="1400" dirty="0" err="1" smtClean="0">
                <a:latin typeface="Arial Narrow" pitchFamily="34" charset="0"/>
              </a:rPr>
              <a:t>Sicard</a:t>
            </a:r>
            <a:r>
              <a:rPr lang="en-US" altLang="fr-FR" sz="1400" dirty="0" smtClean="0">
                <a:latin typeface="Arial Narrow" pitchFamily="34" charset="0"/>
              </a:rPr>
              <a:t>,</a:t>
            </a:r>
            <a:r>
              <a:rPr lang="en-US" altLang="fr-FR" sz="1400" b="1" dirty="0" smtClean="0">
                <a:latin typeface="Arial Narrow" pitchFamily="34" charset="0"/>
              </a:rPr>
              <a:t> </a:t>
            </a:r>
            <a:r>
              <a:rPr lang="en-US" altLang="fr-FR" sz="1400" b="1" dirty="0" err="1">
                <a:latin typeface="Arial Narrow" pitchFamily="34" charset="0"/>
              </a:rPr>
              <a:t>Acta</a:t>
            </a:r>
            <a:r>
              <a:rPr lang="en-US" altLang="fr-FR" sz="1400" b="1" dirty="0">
                <a:latin typeface="Arial Narrow" pitchFamily="34" charset="0"/>
              </a:rPr>
              <a:t> </a:t>
            </a:r>
            <a:r>
              <a:rPr lang="en-US" altLang="fr-FR" sz="1400" b="1" dirty="0" err="1">
                <a:latin typeface="Arial Narrow" pitchFamily="34" charset="0"/>
              </a:rPr>
              <a:t>Cryst</a:t>
            </a:r>
            <a:r>
              <a:rPr lang="en-US" altLang="fr-FR" sz="1400" b="1" dirty="0">
                <a:latin typeface="Arial Narrow" pitchFamily="34" charset="0"/>
              </a:rPr>
              <a:t>. A 70 (2014) 448-456 </a:t>
            </a:r>
            <a:endParaRPr lang="fr-FR" altLang="fr-FR" sz="1400" b="1" dirty="0">
              <a:latin typeface="Arial Narrow" pitchFamily="34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2657467" y="6381328"/>
            <a:ext cx="6497167" cy="33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fr-FR" sz="1200" i="1" dirty="0">
                <a:latin typeface="Arial Narrow" pitchFamily="34" charset="0"/>
              </a:rPr>
              <a:t>Fast Microstructure and Phase Analyses of </a:t>
            </a:r>
            <a:r>
              <a:rPr lang="en-US" altLang="fr-FR" sz="1200" i="1" dirty="0" err="1">
                <a:latin typeface="Arial Narrow" pitchFamily="34" charset="0"/>
              </a:rPr>
              <a:t>Nanopowders</a:t>
            </a:r>
            <a:r>
              <a:rPr lang="en-US" altLang="fr-FR" sz="1200" i="1" dirty="0">
                <a:latin typeface="Arial Narrow" pitchFamily="34" charset="0"/>
              </a:rPr>
              <a:t> using Combined Analysis of TEM scattering patterns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0" y="6381328"/>
            <a:ext cx="899592" cy="365125"/>
          </a:xfrm>
        </p:spPr>
        <p:txBody>
          <a:bodyPr/>
          <a:lstStyle/>
          <a:p>
            <a:fld id="{2831AAB8-1117-403A-BC85-5A2397792C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3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2"/>
          <p:cNvSpPr>
            <a:spLocks noChangeArrowheads="1"/>
          </p:cNvSpPr>
          <p:nvPr/>
        </p:nvSpPr>
        <p:spPr bwMode="auto">
          <a:xfrm>
            <a:off x="385763" y="2157115"/>
            <a:ext cx="8424862" cy="1225550"/>
          </a:xfrm>
          <a:prstGeom prst="rect">
            <a:avLst/>
          </a:prstGeom>
          <a:solidFill>
            <a:srgbClr val="008000">
              <a:alpha val="1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8195" name="Rectangle 21"/>
          <p:cNvSpPr>
            <a:spLocks noChangeArrowheads="1"/>
          </p:cNvSpPr>
          <p:nvPr/>
        </p:nvSpPr>
        <p:spPr bwMode="auto">
          <a:xfrm>
            <a:off x="385763" y="1734840"/>
            <a:ext cx="2808287" cy="360362"/>
          </a:xfrm>
          <a:prstGeom prst="rect">
            <a:avLst/>
          </a:prstGeom>
          <a:solidFill>
            <a:srgbClr val="800000">
              <a:alpha val="1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4321175" y="861120"/>
            <a:ext cx="36449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Arial Narrow" pitchFamily="34" charset="0"/>
              </a:rPr>
              <a:t>h(x) = </a:t>
            </a:r>
            <a:r>
              <a:rPr lang="fr-FR" altLang="fr-FR">
                <a:solidFill>
                  <a:srgbClr val="008000"/>
                </a:solidFill>
                <a:latin typeface="Arial Narrow" pitchFamily="34" charset="0"/>
              </a:rPr>
              <a:t>f(x)</a:t>
            </a:r>
            <a:r>
              <a:rPr lang="fr-FR" altLang="fr-FR">
                <a:latin typeface="Arial Narrow" pitchFamily="34" charset="0"/>
              </a:rPr>
              <a:t> </a:t>
            </a:r>
            <a:r>
              <a:rPr lang="fr-FR" altLang="fr-FR">
                <a:latin typeface="Arial Narrow" pitchFamily="34" charset="0"/>
                <a:sym typeface="Symbol" pitchFamily="18" charset="2"/>
              </a:rPr>
              <a:t> </a:t>
            </a:r>
            <a:r>
              <a:rPr lang="fr-FR" altLang="fr-FR">
                <a:solidFill>
                  <a:srgbClr val="800000"/>
                </a:solidFill>
                <a:latin typeface="Arial Narrow" pitchFamily="34" charset="0"/>
              </a:rPr>
              <a:t>g(x)</a:t>
            </a:r>
            <a:r>
              <a:rPr lang="fr-FR" altLang="fr-FR">
                <a:latin typeface="Arial Narrow" pitchFamily="34" charset="0"/>
              </a:rPr>
              <a:t> + b(x)</a:t>
            </a:r>
            <a:endParaRPr lang="en-US" altLang="fr-FR">
              <a:latin typeface="Arial Narrow" pitchFamily="34" charset="0"/>
            </a:endParaRPr>
          </a:p>
        </p:txBody>
      </p:sp>
      <p:sp>
        <p:nvSpPr>
          <p:cNvPr id="8197" name="Text Box 11"/>
          <p:cNvSpPr txBox="1">
            <a:spLocks noChangeArrowheads="1"/>
          </p:cNvSpPr>
          <p:nvPr/>
        </p:nvSpPr>
        <p:spPr bwMode="auto">
          <a:xfrm>
            <a:off x="4303713" y="1514177"/>
            <a:ext cx="1812925" cy="366713"/>
          </a:xfrm>
          <a:prstGeom prst="rect">
            <a:avLst/>
          </a:prstGeom>
          <a:solidFill>
            <a:srgbClr val="008000">
              <a:alpha val="1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8000"/>
                </a:solidFill>
                <a:latin typeface="Arial Narrow" pitchFamily="34" charset="0"/>
              </a:rPr>
              <a:t>sample contribution</a:t>
            </a:r>
            <a:endParaRPr lang="en-US" altLang="fr-FR" sz="1800">
              <a:solidFill>
                <a:srgbClr val="008000"/>
              </a:solidFill>
              <a:latin typeface="Arial Narrow" pitchFamily="34" charset="0"/>
            </a:endParaRPr>
          </a:p>
        </p:txBody>
      </p:sp>
      <p:sp>
        <p:nvSpPr>
          <p:cNvPr id="8198" name="Text Box 13"/>
          <p:cNvSpPr txBox="1">
            <a:spLocks noChangeArrowheads="1"/>
          </p:cNvSpPr>
          <p:nvPr/>
        </p:nvSpPr>
        <p:spPr bwMode="auto">
          <a:xfrm>
            <a:off x="6259513" y="1514177"/>
            <a:ext cx="2200275" cy="366713"/>
          </a:xfrm>
          <a:prstGeom prst="rect">
            <a:avLst/>
          </a:prstGeom>
          <a:solidFill>
            <a:srgbClr val="800000">
              <a:alpha val="1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800000"/>
                </a:solidFill>
                <a:latin typeface="Arial Narrow" pitchFamily="34" charset="0"/>
              </a:rPr>
              <a:t>instrumental broadening</a:t>
            </a:r>
            <a:endParaRPr lang="en-US" altLang="fr-FR" sz="180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179388" y="4898727"/>
            <a:ext cx="8208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8000"/>
                </a:solidFill>
                <a:cs typeface="Arial" charset="0"/>
              </a:rPr>
              <a:t>E</a:t>
            </a:r>
            <a:r>
              <a:rPr lang="fr-FR" altLang="fr-FR" sz="2000">
                <a:solidFill>
                  <a:srgbClr val="008000"/>
                </a:solidFill>
              </a:rPr>
              <a:t>xtraction of f(x) can be obtained by a whole-pattern (Rietveld) analysis</a:t>
            </a:r>
          </a:p>
        </p:txBody>
      </p:sp>
      <p:sp>
        <p:nvSpPr>
          <p:cNvPr id="8200" name="Text Box 19"/>
          <p:cNvSpPr txBox="1">
            <a:spLocks noChangeArrowheads="1"/>
          </p:cNvSpPr>
          <p:nvPr/>
        </p:nvSpPr>
        <p:spPr bwMode="auto">
          <a:xfrm>
            <a:off x="179388" y="837307"/>
            <a:ext cx="8701087" cy="396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400" b="1" dirty="0"/>
              <a:t>Line </a:t>
            </a:r>
            <a:r>
              <a:rPr lang="fr-FR" altLang="fr-FR" sz="2400" b="1" dirty="0" err="1"/>
              <a:t>broadening</a:t>
            </a:r>
            <a:r>
              <a:rPr lang="fr-FR" altLang="fr-FR" sz="2400" b="1" dirty="0"/>
              <a:t> causes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fr-FR" altLang="fr-FR" sz="2000" b="1" dirty="0"/>
          </a:p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r>
              <a:rPr lang="fr-FR" altLang="fr-FR" sz="2000" dirty="0"/>
              <a:t> instrumental </a:t>
            </a:r>
            <a:r>
              <a:rPr lang="fr-FR" altLang="fr-FR" sz="2000" dirty="0" err="1"/>
              <a:t>broadening</a:t>
            </a:r>
            <a:endParaRPr lang="fr-FR" altLang="fr-FR" sz="2000" dirty="0"/>
          </a:p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r>
              <a:rPr lang="en-US" altLang="fr-FR" sz="2000" dirty="0"/>
              <a:t> finite size of the crystals </a:t>
            </a:r>
            <a:r>
              <a:rPr lang="en-US" altLang="fr-FR" sz="2000" dirty="0">
                <a:latin typeface="Arial Narrow" pitchFamily="34" charset="0"/>
              </a:rPr>
              <a:t>(acts like a Fourier truncation: size broadening)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r>
              <a:rPr lang="en-US" altLang="fr-FR" sz="2000" dirty="0"/>
              <a:t> imperfection of the periodicity </a:t>
            </a:r>
            <a:r>
              <a:rPr lang="en-US" altLang="fr-FR" sz="2000" dirty="0">
                <a:latin typeface="Arial Narrow" pitchFamily="34" charset="0"/>
              </a:rPr>
              <a:t>(due to d</a:t>
            </a:r>
            <a:r>
              <a:rPr lang="en-US" altLang="fr-FR" sz="2000" b="1" baseline="-25000" dirty="0">
                <a:latin typeface="Arial Narrow" pitchFamily="34" charset="0"/>
              </a:rPr>
              <a:t>h</a:t>
            </a:r>
            <a:r>
              <a:rPr lang="en-US" altLang="fr-FR" sz="2000" b="1" dirty="0">
                <a:latin typeface="Arial Narrow" pitchFamily="34" charset="0"/>
              </a:rPr>
              <a:t> </a:t>
            </a:r>
            <a:r>
              <a:rPr lang="en-US" altLang="fr-FR" sz="2000" dirty="0">
                <a:latin typeface="Arial Narrow" pitchFamily="34" charset="0"/>
              </a:rPr>
              <a:t>variations inside crystals: </a:t>
            </a:r>
            <a:r>
              <a:rPr lang="en-US" altLang="fr-FR" sz="2000" dirty="0" err="1">
                <a:latin typeface="Arial Narrow" pitchFamily="34" charset="0"/>
              </a:rPr>
              <a:t>microstrain</a:t>
            </a:r>
            <a:r>
              <a:rPr lang="en-US" altLang="fr-FR" sz="2000" dirty="0">
                <a:latin typeface="Arial Narrow" pitchFamily="34" charset="0"/>
              </a:rPr>
              <a:t> effect)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r>
              <a:rPr lang="fr-FR" altLang="fr-FR" sz="2000" dirty="0">
                <a:latin typeface="Arial Narrow" pitchFamily="34" charset="0"/>
              </a:rPr>
              <a:t> </a:t>
            </a:r>
            <a:r>
              <a:rPr lang="en-US" altLang="fr-FR" sz="2000" dirty="0"/>
              <a:t>generally: 0D, 1D, 2D, 3D defects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2000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fr-FR" sz="2000" dirty="0"/>
              <a:t>All quantities are average values over the probed volume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fr-FR" sz="2000" dirty="0"/>
              <a:t>	 </a:t>
            </a:r>
            <a:r>
              <a:rPr lang="fr-FR" altLang="fr-FR" sz="2000" dirty="0"/>
              <a:t>►</a:t>
            </a:r>
            <a:r>
              <a:rPr lang="en-US" altLang="fr-FR" sz="2000" dirty="0"/>
              <a:t> electrons, x-rays, neutrons: complementary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/>
              <a:t>	 ► </a:t>
            </a:r>
            <a:r>
              <a:rPr lang="en-US" altLang="fr-FR" sz="2000" dirty="0"/>
              <a:t>distributions: mean values depend on distributions’ shapes</a:t>
            </a:r>
          </a:p>
        </p:txBody>
      </p:sp>
      <p:sp>
        <p:nvSpPr>
          <p:cNvPr id="14356" name="Rectangle 20"/>
          <p:cNvSpPr>
            <a:spLocks noChangeArrowheads="1"/>
          </p:cNvSpPr>
          <p:nvPr/>
        </p:nvSpPr>
        <p:spPr bwMode="auto">
          <a:xfrm>
            <a:off x="179388" y="5322590"/>
            <a:ext cx="5668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800000"/>
                </a:solidFill>
              </a:rPr>
              <a:t>Need to know g(x) the instrumental broadening ! </a:t>
            </a:r>
            <a:endParaRPr lang="en-US" altLang="fr-FR" sz="2000">
              <a:solidFill>
                <a:srgbClr val="800000"/>
              </a:solidFill>
            </a:endParaRP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107950" y="5855990"/>
            <a:ext cx="6283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i="1">
                <a:latin typeface="Arial Narrow" pitchFamily="34" charset="0"/>
              </a:rPr>
              <a:t> L. Lutterotti and P. Scardi, J. of Appl. Crystallogr. 23, 246-252 (1990)</a:t>
            </a:r>
            <a:r>
              <a:rPr lang="en-US" altLang="fr-FR" sz="1800">
                <a:latin typeface="Arial Narrow" pitchFamily="34" charset="0"/>
              </a:rPr>
              <a:t> </a:t>
            </a:r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231775" y="5844877"/>
            <a:ext cx="8642350" cy="75247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</a:rPr>
              <a:t>The instrumental Peak Shape Function is obtained by analysing nanoparticules of known sizes and shapes as obtained from X-ray analyses </a:t>
            </a:r>
            <a:endParaRPr lang="en-US" altLang="fr-FR" sz="1800" b="1">
              <a:solidFill>
                <a:schemeClr val="bg1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3"/>
          <a:stretch/>
        </p:blipFill>
        <p:spPr bwMode="auto">
          <a:xfrm>
            <a:off x="-10634" y="2"/>
            <a:ext cx="9180000" cy="71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919470" y="7782"/>
            <a:ext cx="4572000" cy="695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Structural Analysis of Nanomaterials</a:t>
            </a:r>
          </a:p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using Electron Diffraction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AAB8-1117-403A-BC85-5A2397792C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4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4" grpId="0"/>
      <p:bldP spid="14356" grpId="0"/>
      <p:bldP spid="14360" grpId="0"/>
      <p:bldP spid="143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4" descr="LS108-D8-refl-profile-lim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805433"/>
            <a:ext cx="580072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32" descr="LS108-0002-calibUfree-profil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3509634"/>
            <a:ext cx="5783263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15"/>
          <p:cNvSpPr>
            <a:spLocks noChangeArrowheads="1"/>
          </p:cNvSpPr>
          <p:nvPr/>
        </p:nvSpPr>
        <p:spPr bwMode="auto">
          <a:xfrm>
            <a:off x="6084168" y="799877"/>
            <a:ext cx="2859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>
                <a:solidFill>
                  <a:srgbClr val="000000"/>
                </a:solidFill>
              </a:rPr>
              <a:t>Mn</a:t>
            </a:r>
            <a:r>
              <a:rPr lang="fr-FR" altLang="fr-FR" sz="2000" b="1" baseline="-25000" dirty="0">
                <a:solidFill>
                  <a:srgbClr val="000000"/>
                </a:solidFill>
              </a:rPr>
              <a:t>3</a:t>
            </a:r>
            <a:r>
              <a:rPr lang="fr-FR" altLang="fr-FR" sz="2000" b="1" dirty="0">
                <a:solidFill>
                  <a:srgbClr val="000000"/>
                </a:solidFill>
              </a:rPr>
              <a:t>O</a:t>
            </a:r>
            <a:r>
              <a:rPr lang="fr-FR" altLang="fr-FR" sz="2000" b="1" baseline="-25000" dirty="0">
                <a:solidFill>
                  <a:srgbClr val="000000"/>
                </a:solidFill>
              </a:rPr>
              <a:t>4</a:t>
            </a:r>
            <a:r>
              <a:rPr lang="fr-FR" altLang="fr-FR" sz="2000" b="1" dirty="0">
                <a:solidFill>
                  <a:srgbClr val="000000"/>
                </a:solidFill>
              </a:rPr>
              <a:t> </a:t>
            </a:r>
            <a:r>
              <a:rPr lang="fr-FR" altLang="fr-FR" sz="2000" b="1" dirty="0" err="1" smtClean="0">
                <a:solidFill>
                  <a:srgbClr val="000000"/>
                </a:solidFill>
              </a:rPr>
              <a:t>hausmannite</a:t>
            </a:r>
            <a:endParaRPr lang="en-US" altLang="fr-FR" sz="1800" b="1" i="1" dirty="0">
              <a:solidFill>
                <a:srgbClr val="000000"/>
              </a:solidFill>
            </a:endParaRPr>
          </a:p>
        </p:txBody>
      </p:sp>
      <p:sp>
        <p:nvSpPr>
          <p:cNvPr id="9222" name="Text Box 16"/>
          <p:cNvSpPr txBox="1">
            <a:spLocks noChangeArrowheads="1"/>
          </p:cNvSpPr>
          <p:nvPr/>
        </p:nvSpPr>
        <p:spPr bwMode="auto">
          <a:xfrm>
            <a:off x="6092825" y="1318841"/>
            <a:ext cx="2873375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fr-FR" sz="1600" dirty="0" err="1">
                <a:solidFill>
                  <a:srgbClr val="000000"/>
                </a:solidFill>
              </a:rPr>
              <a:t>Bruker</a:t>
            </a:r>
            <a:r>
              <a:rPr lang="fr-FR" altLang="fr-FR" sz="1600" dirty="0">
                <a:solidFill>
                  <a:srgbClr val="000000"/>
                </a:solidFill>
              </a:rPr>
              <a:t> D8 / Lynx Eye 1D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fr-FR" altLang="fr-FR" sz="1600" dirty="0">
                <a:solidFill>
                  <a:srgbClr val="000000"/>
                </a:solidFill>
              </a:rPr>
              <a:t>=</a:t>
            </a:r>
            <a:r>
              <a:rPr lang="en-US" altLang="fr-FR" sz="1600" dirty="0">
                <a:solidFill>
                  <a:srgbClr val="000000"/>
                </a:solidFill>
              </a:rPr>
              <a:t>1.54056 </a:t>
            </a:r>
            <a:r>
              <a:rPr lang="en-US" altLang="fr-FR" sz="1600" dirty="0">
                <a:solidFill>
                  <a:srgbClr val="000000"/>
                </a:solidFill>
                <a:cs typeface="Arial" charset="0"/>
              </a:rPr>
              <a:t>Å (Cu K</a:t>
            </a:r>
            <a:r>
              <a:rPr lang="en-US" altLang="fr-FR" sz="1600" dirty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a</a:t>
            </a:r>
            <a:r>
              <a:rPr lang="en-US" altLang="fr-FR" sz="1600" baseline="-25000" dirty="0">
                <a:solidFill>
                  <a:srgbClr val="000000"/>
                </a:solidFill>
                <a:cs typeface="Arial" charset="0"/>
              </a:rPr>
              <a:t>1</a:t>
            </a:r>
            <a:r>
              <a:rPr lang="en-US" altLang="fr-FR" sz="1600" dirty="0">
                <a:solidFill>
                  <a:srgbClr val="000000"/>
                </a:solidFill>
                <a:cs typeface="Arial" charset="0"/>
              </a:rPr>
              <a:t>)</a:t>
            </a:r>
            <a:r>
              <a:rPr lang="en-US" altLang="fr-FR" sz="1600" dirty="0">
                <a:solidFill>
                  <a:srgbClr val="000000"/>
                </a:solidFill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fr-FR" sz="1600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fr-FR" sz="1600" dirty="0">
                <a:solidFill>
                  <a:srgbClr val="000000"/>
                </a:solidFill>
              </a:rPr>
              <a:t>SG: I 4</a:t>
            </a:r>
            <a:r>
              <a:rPr lang="en-US" altLang="fr-FR" sz="1600" baseline="-25000" dirty="0">
                <a:solidFill>
                  <a:srgbClr val="000000"/>
                </a:solidFill>
              </a:rPr>
              <a:t>1</a:t>
            </a:r>
            <a:r>
              <a:rPr lang="en-US" altLang="fr-FR" sz="1600" dirty="0">
                <a:solidFill>
                  <a:srgbClr val="000000"/>
                </a:solidFill>
              </a:rPr>
              <a:t>/a m d </a:t>
            </a:r>
            <a:endParaRPr lang="fr-FR" altLang="fr-FR" sz="1600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000000"/>
                </a:solidFill>
              </a:rPr>
              <a:t>a=5.764(2)Å and c=9.448(4)Å</a:t>
            </a:r>
            <a:endParaRPr lang="en-US" altLang="fr-FR" sz="1600" dirty="0">
              <a:solidFill>
                <a:srgbClr val="000000"/>
              </a:solidFill>
            </a:endParaRPr>
          </a:p>
        </p:txBody>
      </p:sp>
      <p:pic>
        <p:nvPicPr>
          <p:cNvPr id="9223" name="Picture 18" descr="LS108-0002-calibUfree-sha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3112467"/>
            <a:ext cx="1108075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Rectangle 19"/>
          <p:cNvSpPr>
            <a:spLocks noChangeArrowheads="1"/>
          </p:cNvSpPr>
          <p:nvPr/>
        </p:nvSpPr>
        <p:spPr bwMode="auto">
          <a:xfrm>
            <a:off x="6011863" y="4077072"/>
            <a:ext cx="316865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00"/>
                </a:solidFill>
              </a:rPr>
              <a:t>TOPCON 2B / CCD ORIUS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fr-FR" altLang="fr-FR" sz="1600">
                <a:solidFill>
                  <a:srgbClr val="000000"/>
                </a:solidFill>
              </a:rPr>
              <a:t>=0.0251</a:t>
            </a:r>
            <a:r>
              <a:rPr lang="fr-FR" altLang="fr-FR" sz="1600">
                <a:solidFill>
                  <a:srgbClr val="000000"/>
                </a:solidFill>
                <a:cs typeface="Arial" charset="0"/>
              </a:rPr>
              <a:t>Å</a:t>
            </a:r>
            <a:r>
              <a:rPr lang="fr-FR" altLang="fr-FR" sz="1600">
                <a:solidFill>
                  <a:srgbClr val="000000"/>
                </a:solidFill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fr-FR" altLang="fr-FR" sz="1600">
              <a:solidFill>
                <a:srgbClr val="000000"/>
              </a:solidFill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00"/>
                </a:solidFill>
              </a:rPr>
              <a:t>a=5.7757(2)</a:t>
            </a:r>
            <a:r>
              <a:rPr lang="fr-FR" altLang="fr-FR" sz="1600">
                <a:solidFill>
                  <a:srgbClr val="000000"/>
                </a:solidFill>
                <a:cs typeface="Arial" charset="0"/>
              </a:rPr>
              <a:t>Å</a:t>
            </a:r>
            <a:r>
              <a:rPr lang="fr-FR" altLang="fr-FR" sz="1600">
                <a:solidFill>
                  <a:srgbClr val="000000"/>
                </a:solidFill>
              </a:rPr>
              <a:t> and c=9.4425(4)</a:t>
            </a:r>
            <a:r>
              <a:rPr lang="fr-FR" altLang="fr-FR" sz="1600">
                <a:solidFill>
                  <a:srgbClr val="000000"/>
                </a:solidFill>
                <a:cs typeface="Arial" charset="0"/>
              </a:rPr>
              <a:t>Å</a:t>
            </a:r>
            <a:endParaRPr lang="en-US" altLang="fr-FR" sz="1600">
              <a:solidFill>
                <a:srgbClr val="000000"/>
              </a:solidFill>
            </a:endParaRPr>
          </a:p>
        </p:txBody>
      </p:sp>
      <p:sp>
        <p:nvSpPr>
          <p:cNvPr id="9225" name="Line 23"/>
          <p:cNvSpPr>
            <a:spLocks noChangeShapeType="1"/>
          </p:cNvSpPr>
          <p:nvPr/>
        </p:nvSpPr>
        <p:spPr bwMode="auto">
          <a:xfrm flipH="1">
            <a:off x="6977063" y="3201367"/>
            <a:ext cx="11112" cy="79375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Line 24"/>
          <p:cNvSpPr>
            <a:spLocks noChangeShapeType="1"/>
          </p:cNvSpPr>
          <p:nvPr/>
        </p:nvSpPr>
        <p:spPr bwMode="auto">
          <a:xfrm flipH="1" flipV="1">
            <a:off x="6573838" y="3555380"/>
            <a:ext cx="854075" cy="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Text Box 25"/>
          <p:cNvSpPr txBox="1">
            <a:spLocks noChangeArrowheads="1"/>
          </p:cNvSpPr>
          <p:nvPr/>
        </p:nvSpPr>
        <p:spPr bwMode="auto">
          <a:xfrm rot="16200000">
            <a:off x="6125369" y="3367261"/>
            <a:ext cx="571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Arial Narrow" pitchFamily="34" charset="0"/>
              </a:rPr>
              <a:t>53 </a:t>
            </a:r>
            <a:r>
              <a:rPr lang="fr-FR" altLang="fr-FR" sz="1800">
                <a:solidFill>
                  <a:srgbClr val="000000"/>
                </a:solidFill>
                <a:latin typeface="Arial Narrow" pitchFamily="34" charset="0"/>
                <a:cs typeface="Arial" charset="0"/>
              </a:rPr>
              <a:t>Å</a:t>
            </a:r>
          </a:p>
        </p:txBody>
      </p:sp>
      <p:sp>
        <p:nvSpPr>
          <p:cNvPr id="9228" name="Text Box 26"/>
          <p:cNvSpPr txBox="1">
            <a:spLocks noChangeArrowheads="1"/>
          </p:cNvSpPr>
          <p:nvPr/>
        </p:nvSpPr>
        <p:spPr bwMode="auto">
          <a:xfrm>
            <a:off x="6748463" y="2877517"/>
            <a:ext cx="571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Arial Narrow" pitchFamily="34" charset="0"/>
              </a:rPr>
              <a:t>64 </a:t>
            </a:r>
            <a:r>
              <a:rPr lang="fr-FR" altLang="fr-FR" sz="1800">
                <a:solidFill>
                  <a:srgbClr val="000000"/>
                </a:solidFill>
                <a:latin typeface="Arial Narrow" pitchFamily="34" charset="0"/>
                <a:cs typeface="Arial" charset="0"/>
              </a:rPr>
              <a:t>Å</a:t>
            </a:r>
          </a:p>
        </p:txBody>
      </p:sp>
      <p:sp>
        <p:nvSpPr>
          <p:cNvPr id="9229" name="Text Box 30"/>
          <p:cNvSpPr txBox="1">
            <a:spLocks noChangeArrowheads="1"/>
          </p:cNvSpPr>
          <p:nvPr/>
        </p:nvSpPr>
        <p:spPr bwMode="auto">
          <a:xfrm>
            <a:off x="4364038" y="3733471"/>
            <a:ext cx="150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solidFill>
                  <a:srgbClr val="CC0000"/>
                </a:solidFill>
              </a:rPr>
              <a:t>pattern matching</a:t>
            </a:r>
            <a:endParaRPr lang="en-US" altLang="fr-FR" sz="1400" i="1">
              <a:solidFill>
                <a:srgbClr val="CC0000"/>
              </a:solidFill>
            </a:endParaRPr>
          </a:p>
        </p:txBody>
      </p:sp>
      <p:sp>
        <p:nvSpPr>
          <p:cNvPr id="9230" name="Text Box 29"/>
          <p:cNvSpPr txBox="1">
            <a:spLocks noChangeArrowheads="1"/>
          </p:cNvSpPr>
          <p:nvPr/>
        </p:nvSpPr>
        <p:spPr bwMode="auto">
          <a:xfrm>
            <a:off x="4932363" y="1052042"/>
            <a:ext cx="873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solidFill>
                  <a:srgbClr val="CC0000"/>
                </a:solidFill>
              </a:rPr>
              <a:t>structure</a:t>
            </a:r>
            <a:endParaRPr lang="en-US" altLang="fr-FR" sz="1400" i="1">
              <a:solidFill>
                <a:srgbClr val="CC0000"/>
              </a:solidFill>
            </a:endParaRPr>
          </a:p>
        </p:txBody>
      </p:sp>
      <p:sp>
        <p:nvSpPr>
          <p:cNvPr id="9231" name="Rectangle 36"/>
          <p:cNvSpPr>
            <a:spLocks noChangeArrowheads="1"/>
          </p:cNvSpPr>
          <p:nvPr/>
        </p:nvSpPr>
        <p:spPr bwMode="auto">
          <a:xfrm>
            <a:off x="7740650" y="3009280"/>
            <a:ext cx="10922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Arial Narrow" pitchFamily="34" charset="0"/>
              </a:rPr>
              <a:t>POPA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Arial Narrow" pitchFamily="34" charset="0"/>
              </a:rPr>
              <a:t>anisotropic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Arial Narrow" pitchFamily="34" charset="0"/>
              </a:rPr>
              <a:t>shape</a:t>
            </a:r>
            <a:endParaRPr lang="en-US" altLang="fr-FR" sz="18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9232" name="Rectangle 38"/>
          <p:cNvSpPr>
            <a:spLocks noChangeArrowheads="1"/>
          </p:cNvSpPr>
          <p:nvPr/>
        </p:nvSpPr>
        <p:spPr bwMode="auto">
          <a:xfrm>
            <a:off x="811213" y="1045692"/>
            <a:ext cx="13128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800000"/>
                </a:solidFill>
              </a:rPr>
              <a:t>g(x) </a:t>
            </a:r>
            <a:r>
              <a:rPr lang="fr-FR" altLang="fr-FR" sz="1800" b="1">
                <a:solidFill>
                  <a:srgbClr val="000000"/>
                </a:solidFill>
                <a:cs typeface="Arial" charset="0"/>
              </a:rPr>
              <a:t>►</a:t>
            </a:r>
            <a:r>
              <a:rPr lang="fr-FR" altLang="fr-FR" sz="1800" b="1">
                <a:solidFill>
                  <a:srgbClr val="800000"/>
                </a:solidFill>
                <a:cs typeface="Arial" charset="0"/>
              </a:rPr>
              <a:t> </a:t>
            </a:r>
            <a:r>
              <a:rPr lang="fr-FR" altLang="fr-FR" sz="1800" b="1">
                <a:solidFill>
                  <a:srgbClr val="008000"/>
                </a:solidFill>
              </a:rPr>
              <a:t>f(x)</a:t>
            </a:r>
            <a:endParaRPr lang="en-US" altLang="fr-FR" sz="1800" b="1">
              <a:solidFill>
                <a:srgbClr val="008000"/>
              </a:solidFill>
            </a:endParaRPr>
          </a:p>
        </p:txBody>
      </p:sp>
      <p:sp>
        <p:nvSpPr>
          <p:cNvPr id="9233" name="Rectangle 39"/>
          <p:cNvSpPr>
            <a:spLocks noChangeArrowheads="1"/>
          </p:cNvSpPr>
          <p:nvPr/>
        </p:nvSpPr>
        <p:spPr bwMode="auto">
          <a:xfrm>
            <a:off x="827088" y="3733471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8000"/>
                </a:solidFill>
              </a:rPr>
              <a:t>f(x)</a:t>
            </a:r>
            <a:r>
              <a:rPr lang="en-US" altLang="fr-FR" sz="1800" b="1">
                <a:solidFill>
                  <a:srgbClr val="008000"/>
                </a:solidFill>
              </a:rPr>
              <a:t> </a:t>
            </a:r>
            <a:r>
              <a:rPr lang="fr-FR" altLang="fr-FR" sz="1800" b="1">
                <a:solidFill>
                  <a:srgbClr val="000000"/>
                </a:solidFill>
                <a:cs typeface="Arial" charset="0"/>
              </a:rPr>
              <a:t>► </a:t>
            </a:r>
            <a:r>
              <a:rPr lang="fr-FR" altLang="fr-FR" sz="1800" b="1">
                <a:solidFill>
                  <a:srgbClr val="800000"/>
                </a:solidFill>
              </a:rPr>
              <a:t>g(x)</a:t>
            </a:r>
            <a:r>
              <a:rPr lang="fr-FR" altLang="fr-FR" sz="1800">
                <a:solidFill>
                  <a:srgbClr val="000000"/>
                </a:solidFill>
              </a:rPr>
              <a:t> </a:t>
            </a:r>
            <a:endParaRPr lang="en-US" altLang="fr-FR" sz="1800">
              <a:solidFill>
                <a:srgbClr val="000000"/>
              </a:solidFill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5961063" y="764704"/>
            <a:ext cx="0" cy="28448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0" y="3498008"/>
            <a:ext cx="59610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107950" y="2858617"/>
            <a:ext cx="4318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50800" y="5559096"/>
            <a:ext cx="4318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41" name="Text Box 29"/>
          <p:cNvSpPr txBox="1">
            <a:spLocks noChangeArrowheads="1"/>
          </p:cNvSpPr>
          <p:nvPr/>
        </p:nvSpPr>
        <p:spPr bwMode="auto">
          <a:xfrm>
            <a:off x="3775075" y="4022396"/>
            <a:ext cx="20923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/>
              <a:t>background substracted</a:t>
            </a:r>
            <a:endParaRPr lang="en-US" altLang="fr-FR" sz="1400" i="1"/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3"/>
          <a:stretch/>
        </p:blipFill>
        <p:spPr bwMode="auto">
          <a:xfrm>
            <a:off x="-10634" y="2"/>
            <a:ext cx="9180000" cy="71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919470" y="7782"/>
            <a:ext cx="4572000" cy="695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Structural Analysis of Nanomaterials</a:t>
            </a:r>
          </a:p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using Electron Diffraction</a:t>
            </a:r>
          </a:p>
        </p:txBody>
      </p:sp>
      <p:sp>
        <p:nvSpPr>
          <p:cNvPr id="31" name="Rectangle 47"/>
          <p:cNvSpPr>
            <a:spLocks noChangeArrowheads="1"/>
          </p:cNvSpPr>
          <p:nvPr/>
        </p:nvSpPr>
        <p:spPr bwMode="auto">
          <a:xfrm>
            <a:off x="452918" y="6287267"/>
            <a:ext cx="5602816" cy="3693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b="1" dirty="0" smtClean="0">
                <a:solidFill>
                  <a:schemeClr val="bg1"/>
                </a:solidFill>
                <a:latin typeface="Arial Narrow" pitchFamily="34" charset="0"/>
              </a:rPr>
              <a:t>TEM : poor resolution ! </a:t>
            </a:r>
            <a:r>
              <a:rPr lang="en-US" altLang="fr-FR" sz="1800" b="1" dirty="0" smtClean="0">
                <a:solidFill>
                  <a:schemeClr val="bg1"/>
                </a:solidFill>
                <a:latin typeface="Arial Narrow"/>
              </a:rPr>
              <a:t>►not for particles larger than 20 nm</a:t>
            </a:r>
            <a:endParaRPr lang="en-US" altLang="fr-FR" sz="1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94108" y="5344338"/>
            <a:ext cx="221773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Cagliotti</a:t>
            </a:r>
            <a:r>
              <a:rPr lang="en-GB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</a:p>
          <a:p>
            <a:pPr algn="ctr">
              <a:lnSpc>
                <a:spcPct val="120000"/>
              </a:lnSpc>
            </a:pPr>
            <a:r>
              <a:rPr lang="en-GB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U=3.32 10</a:t>
            </a:r>
            <a:r>
              <a:rPr lang="en-GB" b="1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GB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=-2.5 </a:t>
            </a:r>
            <a:r>
              <a:rPr lang="en-GB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b="1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GB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W=3.2</a:t>
            </a:r>
            <a:endParaRPr lang="fr-FR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AAB8-1117-403A-BC85-5A2397792C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8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32" descr="LS108-0002-calibUfree-profil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4005064"/>
            <a:ext cx="5783263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8" descr="LS108-0002-calibUfree-sha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1656035"/>
            <a:ext cx="1108075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Rectangle 19"/>
          <p:cNvSpPr>
            <a:spLocks noChangeArrowheads="1"/>
          </p:cNvSpPr>
          <p:nvPr/>
        </p:nvSpPr>
        <p:spPr bwMode="auto">
          <a:xfrm>
            <a:off x="6011863" y="2692648"/>
            <a:ext cx="316865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000000"/>
                </a:solidFill>
              </a:rPr>
              <a:t>TOPCON 2B / CCD ORIUS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fr-FR" altLang="fr-FR" sz="1600" dirty="0">
                <a:solidFill>
                  <a:srgbClr val="000000"/>
                </a:solidFill>
              </a:rPr>
              <a:t>=0.0251</a:t>
            </a:r>
            <a:r>
              <a:rPr lang="fr-FR" altLang="fr-FR" sz="1600" dirty="0">
                <a:solidFill>
                  <a:srgbClr val="000000"/>
                </a:solidFill>
                <a:cs typeface="Arial" charset="0"/>
              </a:rPr>
              <a:t>Å</a:t>
            </a:r>
            <a:r>
              <a:rPr lang="fr-FR" altLang="fr-FR" sz="1600" dirty="0">
                <a:solidFill>
                  <a:srgbClr val="000000"/>
                </a:solidFill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fr-FR" altLang="fr-FR" sz="1600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000000"/>
                </a:solidFill>
              </a:rPr>
              <a:t>a=5.7757(2)</a:t>
            </a:r>
            <a:r>
              <a:rPr lang="fr-FR" altLang="fr-FR" sz="1600" dirty="0">
                <a:solidFill>
                  <a:srgbClr val="000000"/>
                </a:solidFill>
                <a:cs typeface="Arial" charset="0"/>
              </a:rPr>
              <a:t>Å</a:t>
            </a:r>
            <a:r>
              <a:rPr lang="fr-FR" altLang="fr-FR" sz="1600" dirty="0">
                <a:solidFill>
                  <a:srgbClr val="000000"/>
                </a:solidFill>
              </a:rPr>
              <a:t> and c=9.4425(4)</a:t>
            </a:r>
            <a:r>
              <a:rPr lang="fr-FR" altLang="fr-FR" sz="1600" dirty="0">
                <a:solidFill>
                  <a:srgbClr val="000000"/>
                </a:solidFill>
                <a:cs typeface="Arial" charset="0"/>
              </a:rPr>
              <a:t>Å</a:t>
            </a:r>
            <a:endParaRPr lang="en-US" altLang="fr-FR" sz="1600" dirty="0">
              <a:solidFill>
                <a:srgbClr val="000000"/>
              </a:solidFill>
            </a:endParaRPr>
          </a:p>
        </p:txBody>
      </p:sp>
      <p:sp>
        <p:nvSpPr>
          <p:cNvPr id="9225" name="Line 23"/>
          <p:cNvSpPr>
            <a:spLocks noChangeShapeType="1"/>
          </p:cNvSpPr>
          <p:nvPr/>
        </p:nvSpPr>
        <p:spPr bwMode="auto">
          <a:xfrm flipH="1">
            <a:off x="6977063" y="1744935"/>
            <a:ext cx="11112" cy="79375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Line 24"/>
          <p:cNvSpPr>
            <a:spLocks noChangeShapeType="1"/>
          </p:cNvSpPr>
          <p:nvPr/>
        </p:nvSpPr>
        <p:spPr bwMode="auto">
          <a:xfrm flipH="1" flipV="1">
            <a:off x="6573838" y="2098948"/>
            <a:ext cx="854075" cy="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Text Box 25"/>
          <p:cNvSpPr txBox="1">
            <a:spLocks noChangeArrowheads="1"/>
          </p:cNvSpPr>
          <p:nvPr/>
        </p:nvSpPr>
        <p:spPr bwMode="auto">
          <a:xfrm rot="16200000">
            <a:off x="6125369" y="1910829"/>
            <a:ext cx="571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Arial Narrow" pitchFamily="34" charset="0"/>
              </a:rPr>
              <a:t>53 </a:t>
            </a:r>
            <a:r>
              <a:rPr lang="fr-FR" altLang="fr-FR" sz="1800">
                <a:solidFill>
                  <a:srgbClr val="000000"/>
                </a:solidFill>
                <a:latin typeface="Arial Narrow" pitchFamily="34" charset="0"/>
                <a:cs typeface="Arial" charset="0"/>
              </a:rPr>
              <a:t>Å</a:t>
            </a:r>
          </a:p>
        </p:txBody>
      </p:sp>
      <p:sp>
        <p:nvSpPr>
          <p:cNvPr id="9228" name="Text Box 26"/>
          <p:cNvSpPr txBox="1">
            <a:spLocks noChangeArrowheads="1"/>
          </p:cNvSpPr>
          <p:nvPr/>
        </p:nvSpPr>
        <p:spPr bwMode="auto">
          <a:xfrm>
            <a:off x="6748463" y="1421085"/>
            <a:ext cx="571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Arial Narrow" pitchFamily="34" charset="0"/>
              </a:rPr>
              <a:t>64 </a:t>
            </a:r>
            <a:r>
              <a:rPr lang="fr-FR" altLang="fr-FR" sz="1800">
                <a:solidFill>
                  <a:srgbClr val="000000"/>
                </a:solidFill>
                <a:latin typeface="Arial Narrow" pitchFamily="34" charset="0"/>
                <a:cs typeface="Arial" charset="0"/>
              </a:rPr>
              <a:t>Å</a:t>
            </a:r>
          </a:p>
        </p:txBody>
      </p:sp>
      <p:sp>
        <p:nvSpPr>
          <p:cNvPr id="9231" name="Rectangle 36"/>
          <p:cNvSpPr>
            <a:spLocks noChangeArrowheads="1"/>
          </p:cNvSpPr>
          <p:nvPr/>
        </p:nvSpPr>
        <p:spPr bwMode="auto">
          <a:xfrm>
            <a:off x="7740650" y="1552848"/>
            <a:ext cx="10922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Arial Narrow" pitchFamily="34" charset="0"/>
              </a:rPr>
              <a:t>POPA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Arial Narrow" pitchFamily="34" charset="0"/>
              </a:rPr>
              <a:t>anisotropic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Arial Narrow" pitchFamily="34" charset="0"/>
              </a:rPr>
              <a:t>shape</a:t>
            </a:r>
            <a:endParaRPr lang="en-US" altLang="fr-FR" sz="18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9233" name="Rectangle 39"/>
          <p:cNvSpPr>
            <a:spLocks noChangeArrowheads="1"/>
          </p:cNvSpPr>
          <p:nvPr/>
        </p:nvSpPr>
        <p:spPr bwMode="auto">
          <a:xfrm>
            <a:off x="827088" y="4228901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008000"/>
                </a:solidFill>
              </a:rPr>
              <a:t>f(x)</a:t>
            </a:r>
            <a:r>
              <a:rPr lang="en-US" altLang="fr-FR" sz="1800" b="1">
                <a:solidFill>
                  <a:srgbClr val="008000"/>
                </a:solidFill>
              </a:rPr>
              <a:t> </a:t>
            </a:r>
            <a:r>
              <a:rPr lang="fr-FR" altLang="fr-FR" sz="1800" b="1">
                <a:solidFill>
                  <a:srgbClr val="000000"/>
                </a:solidFill>
                <a:cs typeface="Arial" charset="0"/>
              </a:rPr>
              <a:t>► </a:t>
            </a:r>
            <a:r>
              <a:rPr lang="fr-FR" altLang="fr-FR" sz="1800" b="1">
                <a:solidFill>
                  <a:srgbClr val="800000"/>
                </a:solidFill>
              </a:rPr>
              <a:t>g(x)</a:t>
            </a:r>
            <a:r>
              <a:rPr lang="fr-FR" altLang="fr-FR" sz="1800">
                <a:solidFill>
                  <a:srgbClr val="000000"/>
                </a:solidFill>
              </a:rPr>
              <a:t> </a:t>
            </a:r>
            <a:endParaRPr lang="en-US" altLang="fr-FR" sz="1800">
              <a:solidFill>
                <a:srgbClr val="000000"/>
              </a:solidFill>
            </a:endParaRPr>
          </a:p>
        </p:txBody>
      </p:sp>
      <p:cxnSp>
        <p:nvCxnSpPr>
          <p:cNvPr id="34" name="Connecteur droit 33"/>
          <p:cNvCxnSpPr/>
          <p:nvPr/>
        </p:nvCxnSpPr>
        <p:spPr>
          <a:xfrm>
            <a:off x="50800" y="6054526"/>
            <a:ext cx="4318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02" name="Group 42"/>
          <p:cNvGrpSpPr>
            <a:grpSpLocks/>
          </p:cNvGrpSpPr>
          <p:nvPr/>
        </p:nvGrpSpPr>
        <p:grpSpPr bwMode="auto">
          <a:xfrm>
            <a:off x="35496" y="1011361"/>
            <a:ext cx="6048374" cy="2849687"/>
            <a:chOff x="4177" y="644"/>
            <a:chExt cx="4133" cy="2048"/>
          </a:xfrm>
        </p:grpSpPr>
        <p:pic>
          <p:nvPicPr>
            <p:cNvPr id="9244" name="Picture 41" descr="LS108-image-lar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7" y="644"/>
              <a:ext cx="2048" cy="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5" name="Picture 40" descr="LS108-image-zoo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2" y="644"/>
              <a:ext cx="2048" cy="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3"/>
          <a:stretch/>
        </p:blipFill>
        <p:spPr bwMode="auto">
          <a:xfrm>
            <a:off x="-10634" y="2"/>
            <a:ext cx="9180000" cy="71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919470" y="7782"/>
            <a:ext cx="4572000" cy="695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Structural Analysis of Nanomaterials</a:t>
            </a:r>
          </a:p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using Electron Diffraction</a:t>
            </a:r>
          </a:p>
        </p:txBody>
      </p:sp>
      <p:sp>
        <p:nvSpPr>
          <p:cNvPr id="32" name="Rectangle 15"/>
          <p:cNvSpPr>
            <a:spLocks noChangeArrowheads="1"/>
          </p:cNvSpPr>
          <p:nvPr/>
        </p:nvSpPr>
        <p:spPr bwMode="auto">
          <a:xfrm>
            <a:off x="6105401" y="836712"/>
            <a:ext cx="2859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>
                <a:solidFill>
                  <a:srgbClr val="000000"/>
                </a:solidFill>
              </a:rPr>
              <a:t>Mn</a:t>
            </a:r>
            <a:r>
              <a:rPr lang="fr-FR" altLang="fr-FR" sz="2000" b="1" baseline="-25000" dirty="0">
                <a:solidFill>
                  <a:srgbClr val="000000"/>
                </a:solidFill>
              </a:rPr>
              <a:t>3</a:t>
            </a:r>
            <a:r>
              <a:rPr lang="fr-FR" altLang="fr-FR" sz="2000" b="1" dirty="0">
                <a:solidFill>
                  <a:srgbClr val="000000"/>
                </a:solidFill>
              </a:rPr>
              <a:t>O</a:t>
            </a:r>
            <a:r>
              <a:rPr lang="fr-FR" altLang="fr-FR" sz="2000" b="1" baseline="-25000" dirty="0">
                <a:solidFill>
                  <a:srgbClr val="000000"/>
                </a:solidFill>
              </a:rPr>
              <a:t>4</a:t>
            </a:r>
            <a:r>
              <a:rPr lang="fr-FR" altLang="fr-FR" sz="2000" b="1" dirty="0">
                <a:solidFill>
                  <a:srgbClr val="000000"/>
                </a:solidFill>
              </a:rPr>
              <a:t> </a:t>
            </a:r>
            <a:r>
              <a:rPr lang="fr-FR" altLang="fr-FR" sz="2000" b="1" dirty="0" err="1" smtClean="0">
                <a:solidFill>
                  <a:srgbClr val="000000"/>
                </a:solidFill>
              </a:rPr>
              <a:t>hausmannite</a:t>
            </a:r>
            <a:endParaRPr lang="en-US" altLang="fr-FR" sz="18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0738487"/>
              </p:ext>
            </p:extLst>
          </p:nvPr>
        </p:nvGraphicFramePr>
        <p:xfrm>
          <a:off x="6356622" y="4069606"/>
          <a:ext cx="2535858" cy="2535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0" name="PHOTO-PAINT" r:id="rId8" imgW="3848637" imgH="3848637" progId="CorelPhotoPaint.Image.12">
                  <p:embed/>
                </p:oleObj>
              </mc:Choice>
              <mc:Fallback>
                <p:oleObj name="PHOTO-PAINT" r:id="rId8" imgW="3848637" imgH="3848637" progId="CorelPhotoPaint.Image.1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6622" y="4069606"/>
                        <a:ext cx="2535858" cy="25358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AAB8-1117-403A-BC85-5A2397792C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4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2" descr="TiO2 nano-390000X-PB-00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92" y="2322339"/>
            <a:ext cx="390048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Line 13"/>
          <p:cNvSpPr>
            <a:spLocks noChangeShapeType="1"/>
          </p:cNvSpPr>
          <p:nvPr/>
        </p:nvSpPr>
        <p:spPr bwMode="auto">
          <a:xfrm flipV="1">
            <a:off x="813817" y="6091064"/>
            <a:ext cx="477837" cy="47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4" name="Text Box 14"/>
          <p:cNvSpPr txBox="1">
            <a:spLocks noChangeArrowheads="1"/>
          </p:cNvSpPr>
          <p:nvPr/>
        </p:nvSpPr>
        <p:spPr bwMode="auto">
          <a:xfrm>
            <a:off x="745554" y="5822776"/>
            <a:ext cx="5810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/>
              <a:t>20nm</a:t>
            </a:r>
            <a:endParaRPr lang="en-US" altLang="fr-FR" sz="1200" b="1"/>
          </a:p>
        </p:txBody>
      </p:sp>
      <p:pic>
        <p:nvPicPr>
          <p:cNvPr id="10245" name="Picture 15" descr="TiO2 nano-1000X-0051-redto8bi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042" y="2357264"/>
            <a:ext cx="3854450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81" name="Group 17"/>
          <p:cNvGrpSpPr>
            <a:grpSpLocks/>
          </p:cNvGrpSpPr>
          <p:nvPr/>
        </p:nvGrpSpPr>
        <p:grpSpPr bwMode="auto">
          <a:xfrm>
            <a:off x="6892354" y="2460451"/>
            <a:ext cx="2216150" cy="2035175"/>
            <a:chOff x="4268" y="1253"/>
            <a:chExt cx="1396" cy="1282"/>
          </a:xfrm>
        </p:grpSpPr>
        <p:sp>
          <p:nvSpPr>
            <p:cNvPr id="10256" name="AutoShape 18"/>
            <p:cNvSpPr>
              <a:spLocks noChangeArrowheads="1"/>
            </p:cNvSpPr>
            <p:nvPr/>
          </p:nvSpPr>
          <p:spPr bwMode="auto">
            <a:xfrm rot="-5400000">
              <a:off x="4800" y="1846"/>
              <a:ext cx="115" cy="1179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0257" name="Arc 19"/>
            <p:cNvSpPr>
              <a:spLocks/>
            </p:cNvSpPr>
            <p:nvPr/>
          </p:nvSpPr>
          <p:spPr bwMode="auto">
            <a:xfrm rot="5546486" flipH="1">
              <a:off x="4706" y="1672"/>
              <a:ext cx="658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04" y="0"/>
                    <a:pt x="21565" y="9632"/>
                    <a:pt x="21599" y="21537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04" y="0"/>
                    <a:pt x="21565" y="9632"/>
                    <a:pt x="21599" y="2153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Rectangle 20"/>
            <p:cNvSpPr>
              <a:spLocks noChangeArrowheads="1"/>
            </p:cNvSpPr>
            <p:nvPr/>
          </p:nvSpPr>
          <p:spPr bwMode="auto">
            <a:xfrm>
              <a:off x="5426" y="2323"/>
              <a:ext cx="23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i="1"/>
                <a:t>5°</a:t>
              </a:r>
              <a:endParaRPr lang="en-US" altLang="fr-FR" sz="1600" i="1"/>
            </a:p>
          </p:txBody>
        </p:sp>
        <p:sp>
          <p:nvSpPr>
            <p:cNvPr id="10259" name="Line 21"/>
            <p:cNvSpPr>
              <a:spLocks noChangeShapeType="1"/>
            </p:cNvSpPr>
            <p:nvPr/>
          </p:nvSpPr>
          <p:spPr bwMode="auto">
            <a:xfrm>
              <a:off x="4286" y="2435"/>
              <a:ext cx="1164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0" name="Rectangle 22"/>
            <p:cNvSpPr>
              <a:spLocks noChangeArrowheads="1"/>
            </p:cNvSpPr>
            <p:nvPr/>
          </p:nvSpPr>
          <p:spPr bwMode="auto">
            <a:xfrm>
              <a:off x="4558" y="1253"/>
              <a:ext cx="8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i="1">
                  <a:solidFill>
                    <a:schemeClr val="bg1"/>
                  </a:solidFill>
                </a:rPr>
                <a:t>72 patterns</a:t>
              </a:r>
              <a:endParaRPr lang="en-US" altLang="fr-FR" sz="1800" i="1">
                <a:solidFill>
                  <a:schemeClr val="bg1"/>
                </a:solidFill>
              </a:endParaRPr>
            </a:p>
          </p:txBody>
        </p:sp>
        <p:sp>
          <p:nvSpPr>
            <p:cNvPr id="10261" name="Line 23"/>
            <p:cNvSpPr>
              <a:spLocks noChangeShapeType="1"/>
            </p:cNvSpPr>
            <p:nvPr/>
          </p:nvSpPr>
          <p:spPr bwMode="auto">
            <a:xfrm rot="-300000">
              <a:off x="5375" y="2383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2" name="Line 24"/>
            <p:cNvSpPr>
              <a:spLocks noChangeShapeType="1"/>
            </p:cNvSpPr>
            <p:nvPr/>
          </p:nvSpPr>
          <p:spPr bwMode="auto">
            <a:xfrm rot="-10500000">
              <a:off x="5375" y="2444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7" name="Rectangle 25"/>
          <p:cNvSpPr>
            <a:spLocks noChangeArrowheads="1"/>
          </p:cNvSpPr>
          <p:nvPr/>
        </p:nvSpPr>
        <p:spPr bwMode="auto">
          <a:xfrm>
            <a:off x="250825" y="918171"/>
            <a:ext cx="70841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000" b="1" dirty="0"/>
              <a:t>Microstructure of </a:t>
            </a:r>
            <a:r>
              <a:rPr lang="en-US" altLang="fr-FR" sz="2000" b="1" dirty="0" err="1"/>
              <a:t>nanocrystalline</a:t>
            </a:r>
            <a:r>
              <a:rPr lang="en-US" altLang="fr-FR" sz="2000" b="1" dirty="0"/>
              <a:t> materials: TiO</a:t>
            </a:r>
            <a:r>
              <a:rPr lang="en-US" altLang="fr-FR" sz="2000" b="1" baseline="-25000" dirty="0"/>
              <a:t>2</a:t>
            </a:r>
            <a:r>
              <a:rPr lang="en-US" altLang="fr-FR" sz="2000" b="1" dirty="0"/>
              <a:t> rutile </a:t>
            </a:r>
            <a:r>
              <a:rPr lang="en-US" altLang="fr-FR" sz="2000" b="1" baseline="30000" dirty="0"/>
              <a:t>(1)</a:t>
            </a:r>
          </a:p>
        </p:txBody>
      </p:sp>
      <p:sp>
        <p:nvSpPr>
          <p:cNvPr id="10248" name="Text Box 26"/>
          <p:cNvSpPr txBox="1">
            <a:spLocks noChangeArrowheads="1"/>
          </p:cNvSpPr>
          <p:nvPr/>
        </p:nvSpPr>
        <p:spPr bwMode="auto">
          <a:xfrm>
            <a:off x="539229" y="6453336"/>
            <a:ext cx="4968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arenBoth"/>
            </a:pPr>
            <a:r>
              <a:rPr lang="fr-FR" altLang="fr-FR" sz="1400" i="1" dirty="0"/>
              <a:t>M. </a:t>
            </a:r>
            <a:r>
              <a:rPr lang="fr-FR" altLang="fr-FR" sz="1400" i="1" dirty="0" err="1"/>
              <a:t>Reddy</a:t>
            </a:r>
            <a:r>
              <a:rPr lang="fr-FR" altLang="fr-FR" sz="1400" i="1" dirty="0"/>
              <a:t> et al., </a:t>
            </a:r>
            <a:r>
              <a:rPr lang="fr-FR" altLang="fr-FR" sz="1400" i="1" dirty="0" err="1"/>
              <a:t>ElectroChem</a:t>
            </a:r>
            <a:r>
              <a:rPr lang="fr-FR" altLang="fr-FR" sz="1400" i="1" dirty="0"/>
              <a:t>. Com. </a:t>
            </a:r>
            <a:r>
              <a:rPr lang="en-US" altLang="fr-FR" sz="1400" i="1" dirty="0"/>
              <a:t>8 (2006) 1299-1303</a:t>
            </a:r>
          </a:p>
        </p:txBody>
      </p:sp>
      <p:sp>
        <p:nvSpPr>
          <p:cNvPr id="10249" name="Rectangle 27"/>
          <p:cNvSpPr>
            <a:spLocks noChangeArrowheads="1"/>
          </p:cNvSpPr>
          <p:nvPr/>
        </p:nvSpPr>
        <p:spPr bwMode="auto">
          <a:xfrm>
            <a:off x="4976242" y="5884689"/>
            <a:ext cx="381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Arial Narrow" pitchFamily="34" charset="0"/>
              </a:rPr>
              <a:t>FEI Tecnai / CCD USC1000 / </a:t>
            </a:r>
            <a:r>
              <a:rPr lang="fr-FR" altLang="fr-FR" sz="180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fr-FR" altLang="fr-FR" sz="1800">
                <a:solidFill>
                  <a:schemeClr val="bg1"/>
                </a:solidFill>
                <a:latin typeface="Arial Narrow" pitchFamily="34" charset="0"/>
              </a:rPr>
              <a:t>=0.0197Å </a:t>
            </a:r>
            <a:endParaRPr lang="en-US" altLang="fr-FR" sz="18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0250" name="Rectangle 28"/>
          <p:cNvSpPr>
            <a:spLocks noChangeArrowheads="1"/>
          </p:cNvSpPr>
          <p:nvPr/>
        </p:nvSpPr>
        <p:spPr bwMode="auto">
          <a:xfrm>
            <a:off x="596279" y="1412776"/>
            <a:ext cx="7504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 dirty="0" err="1"/>
              <a:t>from</a:t>
            </a:r>
            <a:r>
              <a:rPr lang="fr-FR" altLang="fr-FR" sz="1400" i="1" dirty="0"/>
              <a:t> phase </a:t>
            </a:r>
            <a:r>
              <a:rPr lang="fr-FR" altLang="fr-FR" sz="1400" i="1" dirty="0" err="1"/>
              <a:t>search</a:t>
            </a:r>
            <a:r>
              <a:rPr lang="fr-FR" altLang="fr-FR" sz="1400" i="1" dirty="0"/>
              <a:t>: TiO</a:t>
            </a:r>
            <a:r>
              <a:rPr lang="fr-FR" altLang="fr-FR" sz="1600" i="1" baseline="-25000" dirty="0"/>
              <a:t>2</a:t>
            </a:r>
            <a:r>
              <a:rPr lang="fr-FR" altLang="fr-FR" sz="1400" i="1" dirty="0"/>
              <a:t> rutile P4</a:t>
            </a:r>
            <a:r>
              <a:rPr lang="fr-FR" altLang="fr-FR" sz="1600" i="1" baseline="-25000" dirty="0"/>
              <a:t>2</a:t>
            </a:r>
            <a:r>
              <a:rPr lang="fr-FR" altLang="fr-FR" sz="1400" i="1" dirty="0"/>
              <a:t>/</a:t>
            </a:r>
            <a:r>
              <a:rPr lang="fr-FR" altLang="fr-FR" sz="1400" i="1" dirty="0" err="1"/>
              <a:t>mnm</a:t>
            </a:r>
            <a:r>
              <a:rPr lang="fr-FR" altLang="fr-FR" sz="1400" i="1" dirty="0"/>
              <a:t> a= 4.592</a:t>
            </a:r>
            <a:r>
              <a:rPr lang="fr-FR" altLang="fr-FR" sz="1400" i="1" dirty="0">
                <a:cs typeface="Arial" charset="0"/>
              </a:rPr>
              <a:t>Å</a:t>
            </a:r>
            <a:r>
              <a:rPr lang="fr-FR" altLang="fr-FR" sz="1400" i="1" dirty="0"/>
              <a:t> a=2.957</a:t>
            </a:r>
            <a:r>
              <a:rPr lang="fr-FR" altLang="fr-FR" sz="1400" i="1" dirty="0">
                <a:cs typeface="Arial" charset="0"/>
              </a:rPr>
              <a:t>Å</a:t>
            </a:r>
            <a:r>
              <a:rPr lang="fr-FR" altLang="fr-FR" sz="1400" i="1" dirty="0"/>
              <a:t> (COD </a:t>
            </a:r>
            <a:r>
              <a:rPr lang="fr-FR" altLang="fr-FR" sz="1400" i="1" dirty="0" err="1"/>
              <a:t>database</a:t>
            </a:r>
            <a:r>
              <a:rPr lang="fr-FR" altLang="fr-FR" sz="1400" i="1" dirty="0"/>
              <a:t> ID n°9001681)</a:t>
            </a:r>
            <a:endParaRPr lang="en-US" altLang="fr-FR" sz="1400" i="1" dirty="0"/>
          </a:p>
        </p:txBody>
      </p:sp>
      <p:graphicFrame>
        <p:nvGraphicFramePr>
          <p:cNvPr id="10251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180349"/>
              </p:ext>
            </p:extLst>
          </p:nvPr>
        </p:nvGraphicFramePr>
        <p:xfrm>
          <a:off x="68932" y="1844824"/>
          <a:ext cx="1982788" cy="160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4" name="Diamond" r:id="rId5" imgW="9126000" imgH="7408800" progId="Diamond.Document.3">
                  <p:embed/>
                </p:oleObj>
              </mc:Choice>
              <mc:Fallback>
                <p:oleObj name="Diamond" r:id="rId5" imgW="9126000" imgH="7408800" progId="Diamond.Document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32" y="1844824"/>
                        <a:ext cx="1982788" cy="160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3"/>
          <a:stretch/>
        </p:blipFill>
        <p:spPr bwMode="auto">
          <a:xfrm>
            <a:off x="-10634" y="2"/>
            <a:ext cx="9180000" cy="71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919470" y="7782"/>
            <a:ext cx="4572000" cy="695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Structural Analysis of Nanomaterials</a:t>
            </a:r>
          </a:p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using Electron Diffraction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AAB8-1117-403A-BC85-5A2397792C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8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0" descr="RX-Q-1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907876"/>
            <a:ext cx="5183188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22"/>
          <p:cNvSpPr txBox="1">
            <a:spLocks noChangeArrowheads="1"/>
          </p:cNvSpPr>
          <p:nvPr/>
        </p:nvSpPr>
        <p:spPr bwMode="auto">
          <a:xfrm>
            <a:off x="8177213" y="1054593"/>
            <a:ext cx="7104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latin typeface="Arial Narrow" pitchFamily="34" charset="0"/>
              </a:rPr>
              <a:t>XRPD</a:t>
            </a:r>
            <a:endParaRPr lang="en-US" altLang="fr-FR" sz="1800" b="1" dirty="0">
              <a:latin typeface="Arial Narrow" pitchFamily="34" charset="0"/>
            </a:endParaRPr>
          </a:p>
        </p:txBody>
      </p:sp>
      <p:pic>
        <p:nvPicPr>
          <p:cNvPr id="11268" name="Picture 23" descr="51-Q-1D-reloa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3697113"/>
            <a:ext cx="84328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24"/>
          <p:cNvSpPr txBox="1">
            <a:spLocks noChangeArrowheads="1"/>
          </p:cNvSpPr>
          <p:nvPr/>
        </p:nvSpPr>
        <p:spPr bwMode="auto">
          <a:xfrm>
            <a:off x="8101013" y="4005088"/>
            <a:ext cx="5730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latin typeface="Arial Narrow" pitchFamily="34" charset="0"/>
              </a:rPr>
              <a:t>EPD</a:t>
            </a:r>
            <a:endParaRPr lang="en-US" altLang="fr-FR" sz="1800" b="1" dirty="0">
              <a:latin typeface="Arial Narrow" pitchFamily="34" charset="0"/>
            </a:endParaRPr>
          </a:p>
        </p:txBody>
      </p:sp>
      <p:sp>
        <p:nvSpPr>
          <p:cNvPr id="11270" name="Text Box 25"/>
          <p:cNvSpPr txBox="1">
            <a:spLocks noChangeArrowheads="1"/>
          </p:cNvSpPr>
          <p:nvPr/>
        </p:nvSpPr>
        <p:spPr bwMode="auto">
          <a:xfrm>
            <a:off x="5868144" y="2934119"/>
            <a:ext cx="3168352" cy="3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fr-FR" sz="1400" i="1" dirty="0" err="1"/>
              <a:t>average</a:t>
            </a:r>
            <a:r>
              <a:rPr lang="fr-FR" altLang="fr-FR" sz="1400" i="1" dirty="0"/>
              <a:t> </a:t>
            </a:r>
            <a:r>
              <a:rPr lang="fr-FR" altLang="fr-FR" sz="1400" i="1" dirty="0" err="1" smtClean="0"/>
              <a:t>anisotropic</a:t>
            </a:r>
            <a:r>
              <a:rPr lang="fr-FR" altLang="fr-FR" sz="1400" i="1" dirty="0"/>
              <a:t> </a:t>
            </a:r>
            <a:r>
              <a:rPr lang="fr-FR" altLang="fr-FR" sz="1400" i="1" dirty="0" err="1" smtClean="0"/>
              <a:t>crystallite</a:t>
            </a:r>
            <a:r>
              <a:rPr lang="fr-FR" altLang="fr-FR" sz="1400" i="1" dirty="0" smtClean="0"/>
              <a:t> </a:t>
            </a:r>
            <a:r>
              <a:rPr lang="fr-FR" altLang="fr-FR" sz="1400" i="1" dirty="0"/>
              <a:t>size </a:t>
            </a:r>
            <a:endParaRPr lang="en-US" altLang="fr-FR" sz="1400" i="1" dirty="0"/>
          </a:p>
        </p:txBody>
      </p:sp>
      <p:sp>
        <p:nvSpPr>
          <p:cNvPr id="11271" name="Text Box 26"/>
          <p:cNvSpPr txBox="1">
            <a:spLocks noChangeArrowheads="1"/>
          </p:cNvSpPr>
          <p:nvPr/>
        </p:nvSpPr>
        <p:spPr bwMode="auto">
          <a:xfrm>
            <a:off x="4922838" y="1050751"/>
            <a:ext cx="873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solidFill>
                  <a:srgbClr val="CC0000"/>
                </a:solidFill>
              </a:rPr>
              <a:t>structure</a:t>
            </a:r>
            <a:endParaRPr lang="en-US" altLang="fr-FR" sz="1400" i="1">
              <a:solidFill>
                <a:srgbClr val="CC0000"/>
              </a:solidFill>
            </a:endParaRPr>
          </a:p>
        </p:txBody>
      </p:sp>
      <p:sp>
        <p:nvSpPr>
          <p:cNvPr id="11272" name="Text Box 27"/>
          <p:cNvSpPr txBox="1">
            <a:spLocks noChangeArrowheads="1"/>
          </p:cNvSpPr>
          <p:nvPr/>
        </p:nvSpPr>
        <p:spPr bwMode="auto">
          <a:xfrm>
            <a:off x="4284663" y="4005088"/>
            <a:ext cx="150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solidFill>
                  <a:srgbClr val="CC0000"/>
                </a:solidFill>
              </a:rPr>
              <a:t>pattern matching</a:t>
            </a:r>
            <a:endParaRPr lang="en-US" altLang="fr-FR" sz="1400" i="1">
              <a:solidFill>
                <a:srgbClr val="CC0000"/>
              </a:solidFill>
            </a:endParaRPr>
          </a:p>
        </p:txBody>
      </p:sp>
      <p:sp>
        <p:nvSpPr>
          <p:cNvPr id="11273" name="Rectangle 42"/>
          <p:cNvSpPr>
            <a:spLocks noChangeArrowheads="1"/>
          </p:cNvSpPr>
          <p:nvPr/>
        </p:nvSpPr>
        <p:spPr bwMode="auto">
          <a:xfrm>
            <a:off x="1908175" y="976138"/>
            <a:ext cx="27606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/>
              <a:t>4-circles diffract. / INEL CPS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latin typeface="Symbol" pitchFamily="18" charset="2"/>
              </a:rPr>
              <a:t>l</a:t>
            </a:r>
            <a:r>
              <a:rPr lang="fr-FR" altLang="fr-FR" sz="1600"/>
              <a:t>= CuK</a:t>
            </a:r>
            <a:r>
              <a:rPr lang="fr-FR" altLang="fr-FR" sz="1600">
                <a:latin typeface="Symbol" pitchFamily="18" charset="2"/>
              </a:rPr>
              <a:t>a</a:t>
            </a:r>
          </a:p>
        </p:txBody>
      </p:sp>
      <p:pic>
        <p:nvPicPr>
          <p:cNvPr id="11278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967280"/>
            <a:ext cx="1519238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74938"/>
            <a:ext cx="1152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3"/>
          <a:stretch/>
        </p:blipFill>
        <p:spPr bwMode="auto">
          <a:xfrm>
            <a:off x="-10634" y="2"/>
            <a:ext cx="9180000" cy="71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919470" y="7782"/>
            <a:ext cx="4572000" cy="695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Structural Analysis of Nanomaterials</a:t>
            </a:r>
          </a:p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using Electron Diffraction</a:t>
            </a:r>
          </a:p>
        </p:txBody>
      </p:sp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6099674" y="3362285"/>
            <a:ext cx="1954318" cy="3693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chemeClr val="bg1"/>
                </a:solidFill>
              </a:rPr>
              <a:t>POPA (up to R4)</a:t>
            </a:r>
            <a:endParaRPr lang="en-US" altLang="fr-FR" sz="1800" b="1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AAB8-1117-403A-BC85-5A2397792C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8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9"/>
          <p:cNvGrpSpPr>
            <a:grpSpLocks/>
          </p:cNvGrpSpPr>
          <p:nvPr/>
        </p:nvGrpSpPr>
        <p:grpSpPr bwMode="auto">
          <a:xfrm>
            <a:off x="3635375" y="1078160"/>
            <a:ext cx="2093913" cy="1184275"/>
            <a:chOff x="2290" y="498"/>
            <a:chExt cx="1319" cy="746"/>
          </a:xfrm>
        </p:grpSpPr>
        <p:sp>
          <p:nvSpPr>
            <p:cNvPr id="12313" name="Text Box 9"/>
            <p:cNvSpPr txBox="1">
              <a:spLocks noChangeArrowheads="1"/>
            </p:cNvSpPr>
            <p:nvPr/>
          </p:nvSpPr>
          <p:spPr bwMode="auto">
            <a:xfrm>
              <a:off x="2290" y="816"/>
              <a:ext cx="1134" cy="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/>
                <a:t>decreasing the selected area</a:t>
              </a:r>
              <a:endParaRPr lang="en-US" altLang="fr-FR" sz="1600"/>
            </a:p>
          </p:txBody>
        </p:sp>
        <p:sp>
          <p:nvSpPr>
            <p:cNvPr id="12314" name="AutoShape 18"/>
            <p:cNvSpPr>
              <a:spLocks noChangeArrowheads="1"/>
            </p:cNvSpPr>
            <p:nvPr/>
          </p:nvSpPr>
          <p:spPr bwMode="auto">
            <a:xfrm>
              <a:off x="2619" y="498"/>
              <a:ext cx="453" cy="272"/>
            </a:xfrm>
            <a:prstGeom prst="rightArrow">
              <a:avLst>
                <a:gd name="adj1" fmla="val 50000"/>
                <a:gd name="adj2" fmla="val 4163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2315" name="Text Box 19"/>
            <p:cNvSpPr txBox="1">
              <a:spLocks noChangeArrowheads="1"/>
            </p:cNvSpPr>
            <p:nvPr/>
          </p:nvSpPr>
          <p:spPr bwMode="auto">
            <a:xfrm>
              <a:off x="3077" y="512"/>
              <a:ext cx="5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/>
                <a:t>0.5</a:t>
              </a:r>
              <a:r>
                <a:rPr lang="el-GR" altLang="fr-FR" sz="1800" b="1">
                  <a:cs typeface="Arial" charset="0"/>
                </a:rPr>
                <a:t>μ</a:t>
              </a:r>
              <a:r>
                <a:rPr lang="fr-FR" altLang="fr-FR" sz="1800" b="1"/>
                <a:t>m</a:t>
              </a:r>
              <a:endParaRPr lang="en-US" altLang="fr-FR" sz="1800" b="1"/>
            </a:p>
          </p:txBody>
        </p:sp>
      </p:grpSp>
      <p:graphicFrame>
        <p:nvGraphicFramePr>
          <p:cNvPr id="1229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119979"/>
              </p:ext>
            </p:extLst>
          </p:nvPr>
        </p:nvGraphicFramePr>
        <p:xfrm>
          <a:off x="409575" y="795585"/>
          <a:ext cx="3019425" cy="301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6" name="PHOTO-PAINT" r:id="rId3" imgW="11479365" imgH="11479365" progId="CorelPhotoPaint.Image.12">
                  <p:embed/>
                </p:oleObj>
              </mc:Choice>
              <mc:Fallback>
                <p:oleObj name="PHOTO-PAINT" r:id="rId3" imgW="11479365" imgH="11479365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" y="795585"/>
                        <a:ext cx="3019425" cy="301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42"/>
          <p:cNvGrpSpPr>
            <a:grpSpLocks/>
          </p:cNvGrpSpPr>
          <p:nvPr/>
        </p:nvGrpSpPr>
        <p:grpSpPr bwMode="auto">
          <a:xfrm>
            <a:off x="63500" y="3862213"/>
            <a:ext cx="3573463" cy="2949575"/>
            <a:chOff x="40" y="2266"/>
            <a:chExt cx="2251" cy="1858"/>
          </a:xfrm>
        </p:grpSpPr>
        <p:pic>
          <p:nvPicPr>
            <p:cNvPr id="12309" name="Picture 41" descr="TiO2-2Dplot-notext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" y="2266"/>
              <a:ext cx="2251" cy="1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0" name="Text Box 12"/>
            <p:cNvSpPr txBox="1">
              <a:spLocks noChangeArrowheads="1"/>
            </p:cNvSpPr>
            <p:nvPr/>
          </p:nvSpPr>
          <p:spPr bwMode="auto">
            <a:xfrm>
              <a:off x="1564" y="3189"/>
              <a:ext cx="4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chemeClr val="bg1"/>
                  </a:solidFill>
                </a:rPr>
                <a:t>data</a:t>
              </a:r>
              <a:endParaRPr lang="en-US" altLang="fr-FR" sz="1800" b="1">
                <a:solidFill>
                  <a:schemeClr val="bg1"/>
                </a:solidFill>
              </a:endParaRPr>
            </a:p>
          </p:txBody>
        </p:sp>
        <p:sp>
          <p:nvSpPr>
            <p:cNvPr id="12311" name="Text Box 13"/>
            <p:cNvSpPr txBox="1">
              <a:spLocks noChangeArrowheads="1"/>
            </p:cNvSpPr>
            <p:nvPr/>
          </p:nvSpPr>
          <p:spPr bwMode="auto">
            <a:xfrm>
              <a:off x="1701" y="2418"/>
              <a:ext cx="581" cy="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chemeClr val="bg1"/>
                  </a:solidFill>
                </a:rPr>
                <a:t>fit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>
                  <a:solidFill>
                    <a:schemeClr val="bg1"/>
                  </a:solidFill>
                  <a:latin typeface="Arial Narrow" pitchFamily="34" charset="0"/>
                </a:rPr>
                <a:t>no texture</a:t>
              </a:r>
              <a:endParaRPr lang="en-US" altLang="fr-FR" sz="160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12312" name="Text Box 14"/>
            <p:cNvSpPr txBox="1">
              <a:spLocks noChangeArrowheads="1"/>
            </p:cNvSpPr>
            <p:nvPr/>
          </p:nvSpPr>
          <p:spPr bwMode="auto">
            <a:xfrm>
              <a:off x="1029" y="3951"/>
              <a:ext cx="354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>
                  <a:latin typeface="Arial Narrow" pitchFamily="34" charset="0"/>
                </a:rPr>
                <a:t>Q (</a:t>
              </a:r>
              <a:r>
                <a:rPr lang="fr-FR" altLang="fr-FR" sz="1200" b="1">
                  <a:latin typeface="Arial Narrow" pitchFamily="34" charset="0"/>
                  <a:cs typeface="Arial" charset="0"/>
                </a:rPr>
                <a:t>Å</a:t>
              </a:r>
              <a:r>
                <a:rPr lang="fr-FR" altLang="fr-FR" sz="1200" b="1" baseline="30000">
                  <a:latin typeface="Arial Narrow" pitchFamily="34" charset="0"/>
                  <a:cs typeface="Arial" charset="0"/>
                </a:rPr>
                <a:t>-1</a:t>
              </a:r>
              <a:r>
                <a:rPr lang="fr-FR" altLang="fr-FR" sz="1200" b="1">
                  <a:latin typeface="Arial Narrow" pitchFamily="34" charset="0"/>
                  <a:cs typeface="Arial" charset="0"/>
                </a:rPr>
                <a:t>)</a:t>
              </a:r>
            </a:p>
          </p:txBody>
        </p:sp>
      </p:grpSp>
      <p:graphicFrame>
        <p:nvGraphicFramePr>
          <p:cNvPr id="4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8838606"/>
              </p:ext>
            </p:extLst>
          </p:nvPr>
        </p:nvGraphicFramePr>
        <p:xfrm>
          <a:off x="395288" y="763835"/>
          <a:ext cx="3051175" cy="305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7" name="PHOTO-PAINT" r:id="rId6" imgW="10209524" imgH="10209524" progId="CorelPhotoPaint.Image.12">
                  <p:embed/>
                </p:oleObj>
              </mc:Choice>
              <mc:Fallback>
                <p:oleObj name="PHOTO-PAINT" r:id="rId6" imgW="10209524" imgH="10209524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763835"/>
                        <a:ext cx="3051175" cy="305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78567"/>
              </p:ext>
            </p:extLst>
          </p:nvPr>
        </p:nvGraphicFramePr>
        <p:xfrm>
          <a:off x="5724525" y="789235"/>
          <a:ext cx="3048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8" name="PHOTO-PAINT" r:id="rId8" imgW="10209524" imgH="10209524" progId="CorelPhotoPaint.Image.12">
                  <p:embed/>
                </p:oleObj>
              </mc:Choice>
              <mc:Fallback>
                <p:oleObj name="PHOTO-PAINT" r:id="rId8" imgW="10209524" imgH="10209524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789235"/>
                        <a:ext cx="30480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7" name="Text Box 20"/>
          <p:cNvSpPr txBox="1">
            <a:spLocks noChangeArrowheads="1"/>
          </p:cNvSpPr>
          <p:nvPr/>
        </p:nvSpPr>
        <p:spPr bwMode="auto">
          <a:xfrm>
            <a:off x="3419475" y="1103560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/>
              <a:t>6</a:t>
            </a:r>
            <a:r>
              <a:rPr lang="el-GR" altLang="fr-FR" sz="1800" b="1">
                <a:cs typeface="Arial" charset="0"/>
              </a:rPr>
              <a:t>μ</a:t>
            </a:r>
            <a:r>
              <a:rPr lang="fr-FR" altLang="fr-FR" sz="1800" b="1"/>
              <a:t>m</a:t>
            </a:r>
            <a:endParaRPr lang="en-US" altLang="fr-FR" sz="1800" b="1"/>
          </a:p>
        </p:txBody>
      </p:sp>
      <p:grpSp>
        <p:nvGrpSpPr>
          <p:cNvPr id="48" name="Group 21"/>
          <p:cNvGrpSpPr>
            <a:grpSpLocks/>
          </p:cNvGrpSpPr>
          <p:nvPr/>
        </p:nvGrpSpPr>
        <p:grpSpPr bwMode="auto">
          <a:xfrm>
            <a:off x="5516563" y="3841576"/>
            <a:ext cx="3519487" cy="2971800"/>
            <a:chOff x="3430" y="2432"/>
            <a:chExt cx="2217" cy="1872"/>
          </a:xfrm>
        </p:grpSpPr>
        <p:pic>
          <p:nvPicPr>
            <p:cNvPr id="12305" name="Picture 22" descr="33-Q-map"/>
            <p:cNvPicPr preferRelativeResize="0"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0" y="2432"/>
              <a:ext cx="2217" cy="1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6" name="Text Box 23"/>
            <p:cNvSpPr txBox="1">
              <a:spLocks noChangeArrowheads="1"/>
            </p:cNvSpPr>
            <p:nvPr/>
          </p:nvSpPr>
          <p:spPr bwMode="auto">
            <a:xfrm>
              <a:off x="4957" y="3369"/>
              <a:ext cx="4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chemeClr val="bg1"/>
                  </a:solidFill>
                </a:rPr>
                <a:t>data</a:t>
              </a:r>
              <a:endParaRPr lang="en-US" altLang="fr-FR" sz="1800" b="1">
                <a:solidFill>
                  <a:schemeClr val="bg1"/>
                </a:solidFill>
              </a:endParaRPr>
            </a:p>
          </p:txBody>
        </p:sp>
        <p:sp>
          <p:nvSpPr>
            <p:cNvPr id="12307" name="Text Box 24"/>
            <p:cNvSpPr txBox="1">
              <a:spLocks noChangeArrowheads="1"/>
            </p:cNvSpPr>
            <p:nvPr/>
          </p:nvSpPr>
          <p:spPr bwMode="auto">
            <a:xfrm>
              <a:off x="5094" y="2598"/>
              <a:ext cx="506" cy="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chemeClr val="bg1"/>
                  </a:solidFill>
                </a:rPr>
                <a:t>fit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>
                  <a:solidFill>
                    <a:schemeClr val="bg1"/>
                  </a:solidFill>
                  <a:latin typeface="Arial Narrow" pitchFamily="34" charset="0"/>
                </a:rPr>
                <a:t>E-WIMV</a:t>
              </a:r>
              <a:endParaRPr lang="en-US" altLang="fr-FR" sz="160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12308" name="Text Box 25"/>
            <p:cNvSpPr txBox="1">
              <a:spLocks noChangeArrowheads="1"/>
            </p:cNvSpPr>
            <p:nvPr/>
          </p:nvSpPr>
          <p:spPr bwMode="auto">
            <a:xfrm>
              <a:off x="4422" y="4131"/>
              <a:ext cx="354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>
                  <a:latin typeface="Arial Narrow" pitchFamily="34" charset="0"/>
                </a:rPr>
                <a:t>Q (</a:t>
              </a:r>
              <a:r>
                <a:rPr lang="fr-FR" altLang="fr-FR" sz="1200" b="1">
                  <a:latin typeface="Arial Narrow" pitchFamily="34" charset="0"/>
                  <a:cs typeface="Arial" charset="0"/>
                </a:rPr>
                <a:t>Å</a:t>
              </a:r>
              <a:r>
                <a:rPr lang="fr-FR" altLang="fr-FR" sz="1200" b="1" baseline="30000">
                  <a:latin typeface="Arial Narrow" pitchFamily="34" charset="0"/>
                  <a:cs typeface="Arial" charset="0"/>
                </a:rPr>
                <a:t>-1</a:t>
              </a:r>
              <a:r>
                <a:rPr lang="fr-FR" altLang="fr-FR" sz="1200" b="1">
                  <a:latin typeface="Arial Narrow" pitchFamily="34" charset="0"/>
                  <a:cs typeface="Arial" charset="0"/>
                </a:rPr>
                <a:t>)</a:t>
              </a:r>
            </a:p>
          </p:txBody>
        </p:sp>
      </p:grpSp>
      <p:graphicFrame>
        <p:nvGraphicFramePr>
          <p:cNvPr id="5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442774"/>
              </p:ext>
            </p:extLst>
          </p:nvPr>
        </p:nvGraphicFramePr>
        <p:xfrm>
          <a:off x="5724525" y="790823"/>
          <a:ext cx="3051175" cy="305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9" name="PHOTO-PAINT" r:id="rId11" imgW="10209524" imgH="10209524" progId="CorelPhotoPaint.Image.12">
                  <p:embed/>
                </p:oleObj>
              </mc:Choice>
              <mc:Fallback>
                <p:oleObj name="PHOTO-PAINT" r:id="rId11" imgW="10209524" imgH="10209524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790823"/>
                        <a:ext cx="3051175" cy="305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3" name="Group 34"/>
          <p:cNvGrpSpPr>
            <a:grpSpLocks/>
          </p:cNvGrpSpPr>
          <p:nvPr/>
        </p:nvGrpSpPr>
        <p:grpSpPr bwMode="auto">
          <a:xfrm>
            <a:off x="4424363" y="3045073"/>
            <a:ext cx="3878263" cy="815975"/>
            <a:chOff x="113" y="1737"/>
            <a:chExt cx="2443" cy="514"/>
          </a:xfrm>
        </p:grpSpPr>
        <p:sp>
          <p:nvSpPr>
            <p:cNvPr id="12303" name="Text Box 32"/>
            <p:cNvSpPr txBox="1">
              <a:spLocks noChangeArrowheads="1"/>
            </p:cNvSpPr>
            <p:nvPr/>
          </p:nvSpPr>
          <p:spPr bwMode="auto">
            <a:xfrm>
              <a:off x="113" y="1737"/>
              <a:ext cx="2443" cy="23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 dirty="0" err="1" smtClean="0">
                  <a:solidFill>
                    <a:schemeClr val="bg1"/>
                  </a:solidFill>
                </a:rPr>
                <a:t>intensity</a:t>
              </a:r>
              <a:r>
                <a:rPr lang="fr-FR" altLang="fr-FR" sz="1800" b="1" dirty="0" smtClean="0">
                  <a:solidFill>
                    <a:schemeClr val="bg1"/>
                  </a:solidFill>
                </a:rPr>
                <a:t> </a:t>
              </a:r>
              <a:r>
                <a:rPr lang="fr-FR" altLang="fr-FR" sz="1800" b="1" dirty="0">
                  <a:solidFill>
                    <a:schemeClr val="bg1"/>
                  </a:solidFill>
                </a:rPr>
                <a:t>variation </a:t>
              </a:r>
              <a:r>
                <a:rPr lang="fr-FR" altLang="fr-FR" sz="1800" b="1" dirty="0" err="1">
                  <a:solidFill>
                    <a:schemeClr val="bg1"/>
                  </a:solidFill>
                </a:rPr>
                <a:t>along</a:t>
              </a:r>
              <a:r>
                <a:rPr lang="fr-FR" altLang="fr-FR" sz="1800" b="1" dirty="0">
                  <a:solidFill>
                    <a:schemeClr val="bg1"/>
                  </a:solidFill>
                </a:rPr>
                <a:t> the rings</a:t>
              </a:r>
              <a:endParaRPr lang="en-US" altLang="fr-FR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2304" name="AutoShape 33"/>
            <p:cNvSpPr>
              <a:spLocks noChangeArrowheads="1"/>
            </p:cNvSpPr>
            <p:nvPr/>
          </p:nvSpPr>
          <p:spPr bwMode="auto">
            <a:xfrm>
              <a:off x="1038" y="2024"/>
              <a:ext cx="136" cy="227"/>
            </a:xfrm>
            <a:prstGeom prst="downArrow">
              <a:avLst>
                <a:gd name="adj1" fmla="val 50000"/>
                <a:gd name="adj2" fmla="val 41728"/>
              </a:avLst>
            </a:prstGeom>
            <a:gradFill rotWithShape="1">
              <a:gsLst>
                <a:gs pos="0">
                  <a:srgbClr val="CC0000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3"/>
          <a:stretch/>
        </p:blipFill>
        <p:spPr bwMode="auto">
          <a:xfrm>
            <a:off x="-10634" y="2"/>
            <a:ext cx="9180000" cy="71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919470" y="7782"/>
            <a:ext cx="4572000" cy="695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Structural Analysis of Nanomaterials</a:t>
            </a:r>
          </a:p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using Electron Diffraction</a:t>
            </a:r>
          </a:p>
        </p:txBody>
      </p:sp>
      <p:sp>
        <p:nvSpPr>
          <p:cNvPr id="31" name="Text Box 37"/>
          <p:cNvSpPr txBox="1">
            <a:spLocks noChangeArrowheads="1"/>
          </p:cNvSpPr>
          <p:nvPr/>
        </p:nvSpPr>
        <p:spPr bwMode="auto">
          <a:xfrm>
            <a:off x="3746499" y="4077072"/>
            <a:ext cx="1689101" cy="21698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fr-F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modelled in MAUD using texture</a:t>
            </a:r>
          </a:p>
          <a:p>
            <a:pPr algn="ctr">
              <a:lnSpc>
                <a:spcPct val="150000"/>
              </a:lnSpc>
            </a:pPr>
            <a:r>
              <a:rPr lang="en-US" altLang="fr-F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fr-FR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nalysis </a:t>
            </a:r>
            <a:endParaRPr lang="en-US" altLang="fr-FR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AAB8-1117-403A-BC85-5A2397792C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3"/>
          <a:stretch/>
        </p:blipFill>
        <p:spPr bwMode="auto">
          <a:xfrm>
            <a:off x="-10634" y="2"/>
            <a:ext cx="9180000" cy="71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919470" y="7782"/>
            <a:ext cx="4572000" cy="695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Structural Analysis of Nanomaterials</a:t>
            </a:r>
          </a:p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using Electron Diffraction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" b="37731"/>
          <a:stretch/>
        </p:blipFill>
        <p:spPr>
          <a:xfrm>
            <a:off x="1907704" y="1484784"/>
            <a:ext cx="6851904" cy="3240000"/>
          </a:xfrm>
          <a:prstGeom prst="rect">
            <a:avLst/>
          </a:prstGeom>
        </p:spPr>
      </p:pic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271138" y="1978985"/>
            <a:ext cx="159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 Narrow" pitchFamily="34" charset="0"/>
              </a:rPr>
              <a:t>p</a:t>
            </a:r>
            <a:r>
              <a:rPr lang="fr-FR" altLang="fr-FR" sz="1800" dirty="0" smtClean="0">
                <a:latin typeface="Arial Narrow" pitchFamily="34" charset="0"/>
              </a:rPr>
              <a:t>attern </a:t>
            </a:r>
            <a:r>
              <a:rPr lang="fr-FR" altLang="fr-FR" sz="1800" dirty="0" err="1" smtClean="0">
                <a:latin typeface="Arial Narrow" pitchFamily="34" charset="0"/>
              </a:rPr>
              <a:t>matching</a:t>
            </a:r>
            <a:endParaRPr lang="en-US" altLang="fr-FR" sz="1800" dirty="0">
              <a:latin typeface="Arial Narrow" pitchFamily="34" charset="0"/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102033" y="3563161"/>
            <a:ext cx="18181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 Narrow" pitchFamily="34" charset="0"/>
              </a:rPr>
              <a:t>s</a:t>
            </a:r>
            <a:r>
              <a:rPr lang="fr-FR" altLang="fr-FR" sz="1800" dirty="0" smtClean="0">
                <a:latin typeface="Arial Narrow" pitchFamily="34" charset="0"/>
              </a:rPr>
              <a:t>tructure </a:t>
            </a:r>
            <a:r>
              <a:rPr lang="fr-FR" altLang="fr-FR" sz="1800" dirty="0" err="1" smtClean="0">
                <a:latin typeface="Arial Narrow" pitchFamily="34" charset="0"/>
              </a:rPr>
              <a:t>factors</a:t>
            </a:r>
            <a:endParaRPr lang="fr-FR" altLang="fr-FR" sz="1800" dirty="0" smtClean="0">
              <a:latin typeface="Arial Narrow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 smtClean="0">
                <a:latin typeface="Arial Narrow" pitchFamily="34" charset="0"/>
              </a:rPr>
              <a:t>kinematical</a:t>
            </a:r>
            <a:r>
              <a:rPr lang="fr-FR" altLang="fr-FR" sz="1800" dirty="0" smtClean="0">
                <a:latin typeface="Arial Narrow" pitchFamily="34" charset="0"/>
              </a:rPr>
              <a:t> </a:t>
            </a:r>
            <a:r>
              <a:rPr lang="fr-FR" altLang="fr-FR" sz="1800" dirty="0" err="1" smtClean="0">
                <a:latin typeface="Arial Narrow" pitchFamily="34" charset="0"/>
              </a:rPr>
              <a:t>approx</a:t>
            </a:r>
            <a:r>
              <a:rPr lang="fr-FR" altLang="fr-FR" sz="1800" dirty="0" smtClean="0">
                <a:latin typeface="Arial Narrow" pitchFamily="34" charset="0"/>
              </a:rPr>
              <a:t>.</a:t>
            </a:r>
            <a:endParaRPr lang="en-US" altLang="fr-FR" sz="1800" dirty="0">
              <a:latin typeface="Arial Narrow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948264" y="1575152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endParaRPr lang="fr-FR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948263" y="3209218"/>
            <a:ext cx="510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</a:t>
            </a:r>
            <a:endParaRPr lang="fr-FR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44"/>
          <p:cNvSpPr>
            <a:spLocks noChangeArrowheads="1"/>
          </p:cNvSpPr>
          <p:nvPr/>
        </p:nvSpPr>
        <p:spPr bwMode="auto">
          <a:xfrm>
            <a:off x="211138" y="4979360"/>
            <a:ext cx="8824912" cy="87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fr-FR" sz="1800" i="1" dirty="0"/>
              <a:t>► microstructural features can be obtained in the pattern-matching mode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fr-FR" sz="1800" i="1" dirty="0"/>
              <a:t>► not convincing using structure factors from kinematical approximation </a:t>
            </a:r>
            <a:r>
              <a:rPr lang="en-US" altLang="fr-FR" sz="1800" i="1" dirty="0" smtClean="0"/>
              <a:t>…</a:t>
            </a:r>
            <a:endParaRPr lang="en-US" altLang="fr-FR" sz="1800" i="1" dirty="0"/>
          </a:p>
        </p:txBody>
      </p:sp>
      <p:sp>
        <p:nvSpPr>
          <p:cNvPr id="31" name="Rectangle 30"/>
          <p:cNvSpPr/>
          <p:nvPr/>
        </p:nvSpPr>
        <p:spPr>
          <a:xfrm>
            <a:off x="179512" y="908720"/>
            <a:ext cx="794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► Electron crystallography: more complicated than XRD due to dynamical conditions</a:t>
            </a:r>
            <a:endParaRPr lang="fr-FR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306371" y="6084004"/>
            <a:ext cx="4758547" cy="3693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 err="1" smtClean="0">
                <a:solidFill>
                  <a:schemeClr val="bg1"/>
                </a:solidFill>
              </a:rPr>
              <a:t>Take</a:t>
            </a:r>
            <a:r>
              <a:rPr lang="fr-FR" altLang="fr-FR" sz="1800" b="1" dirty="0" smtClean="0">
                <a:solidFill>
                  <a:schemeClr val="bg1"/>
                </a:solidFill>
              </a:rPr>
              <a:t> </a:t>
            </a:r>
            <a:r>
              <a:rPr lang="fr-FR" altLang="fr-FR" sz="1800" b="1" dirty="0" err="1" smtClean="0">
                <a:solidFill>
                  <a:schemeClr val="bg1"/>
                </a:solidFill>
              </a:rPr>
              <a:t>into</a:t>
            </a:r>
            <a:r>
              <a:rPr lang="fr-FR" altLang="fr-FR" sz="1800" b="1" dirty="0" smtClean="0">
                <a:solidFill>
                  <a:schemeClr val="bg1"/>
                </a:solidFill>
              </a:rPr>
              <a:t> </a:t>
            </a:r>
            <a:r>
              <a:rPr lang="fr-FR" altLang="fr-FR" sz="1800" b="1" dirty="0" err="1" smtClean="0">
                <a:solidFill>
                  <a:schemeClr val="bg1"/>
                </a:solidFill>
              </a:rPr>
              <a:t>account</a:t>
            </a:r>
            <a:r>
              <a:rPr lang="fr-FR" altLang="fr-FR" sz="1800" b="1" dirty="0" smtClean="0">
                <a:solidFill>
                  <a:schemeClr val="bg1"/>
                </a:solidFill>
              </a:rPr>
              <a:t> </a:t>
            </a:r>
            <a:r>
              <a:rPr lang="fr-FR" altLang="fr-FR" sz="1800" b="1" dirty="0" err="1" smtClean="0">
                <a:solidFill>
                  <a:schemeClr val="bg1"/>
                </a:solidFill>
              </a:rPr>
              <a:t>dynamical</a:t>
            </a:r>
            <a:r>
              <a:rPr lang="fr-FR" altLang="fr-FR" sz="1800" b="1" dirty="0" smtClean="0">
                <a:solidFill>
                  <a:schemeClr val="bg1"/>
                </a:solidFill>
              </a:rPr>
              <a:t> conditions ?</a:t>
            </a:r>
            <a:endParaRPr lang="en-US" altLang="fr-FR" sz="1800" b="1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AAB8-1117-403A-BC85-5A2397792C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2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29" grpId="0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3"/>
          <a:stretch/>
        </p:blipFill>
        <p:spPr bwMode="auto">
          <a:xfrm>
            <a:off x="-10634" y="2"/>
            <a:ext cx="9180000" cy="71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919470" y="7782"/>
            <a:ext cx="4572000" cy="695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Structural Analysis of Nanomaterials</a:t>
            </a:r>
          </a:p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using Electron Diffraction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9512" y="908720"/>
            <a:ext cx="794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► Electron crystallography: more complicated than XRD due to dynamical conditions</a:t>
            </a:r>
            <a:endParaRPr lang="fr-FR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306371" y="1484784"/>
            <a:ext cx="3762568" cy="3693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chemeClr val="bg1"/>
                </a:solidFill>
              </a:rPr>
              <a:t>2-beams or </a:t>
            </a:r>
            <a:r>
              <a:rPr lang="fr-FR" altLang="fr-FR" sz="1800" b="1" dirty="0" err="1" smtClean="0">
                <a:solidFill>
                  <a:schemeClr val="bg1"/>
                </a:solidFill>
              </a:rPr>
              <a:t>Blackman</a:t>
            </a:r>
            <a:r>
              <a:rPr lang="fr-FR" altLang="fr-FR" sz="1800" b="1" dirty="0" smtClean="0">
                <a:solidFill>
                  <a:schemeClr val="bg1"/>
                </a:solidFill>
              </a:rPr>
              <a:t> correction</a:t>
            </a:r>
            <a:endParaRPr lang="en-US" altLang="fr-FR" sz="1800" b="1" dirty="0">
              <a:solidFill>
                <a:schemeClr val="bg1"/>
              </a:solidFill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81659"/>
            <a:ext cx="3838575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32040" y="2059413"/>
            <a:ext cx="3672408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ratio between the dynamical and kinematical intensity of a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hkl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reflection 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2" y="3429000"/>
            <a:ext cx="1554163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49"/>
          <p:cNvSpPr>
            <a:spLocks noChangeArrowheads="1"/>
          </p:cNvSpPr>
          <p:nvPr/>
        </p:nvSpPr>
        <p:spPr bwMode="auto">
          <a:xfrm>
            <a:off x="354013" y="6453734"/>
            <a:ext cx="66634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 i="1" baseline="30000" dirty="0" smtClean="0">
                <a:latin typeface="Arial Narrow" panose="020B0606020202030204" pitchFamily="34" charset="0"/>
              </a:rPr>
              <a:t>(</a:t>
            </a:r>
            <a:r>
              <a:rPr lang="fr-FR" altLang="fr-FR" sz="1400" i="1" dirty="0" smtClean="0">
                <a:latin typeface="Arial Narrow" panose="020B0606020202030204" pitchFamily="34" charset="0"/>
              </a:rPr>
              <a:t>*</a:t>
            </a:r>
            <a:r>
              <a:rPr lang="fr-FR" altLang="fr-FR" sz="1400" i="1" baseline="30000" dirty="0" smtClean="0">
                <a:latin typeface="Arial Narrow" panose="020B0606020202030204" pitchFamily="34" charset="0"/>
              </a:rPr>
              <a:t>)</a:t>
            </a:r>
            <a:r>
              <a:rPr lang="fr-FR" altLang="fr-FR" sz="1400" i="1" dirty="0" smtClean="0">
                <a:latin typeface="Arial Narrow" panose="020B0606020202030204" pitchFamily="34" charset="0"/>
              </a:rPr>
              <a:t> </a:t>
            </a:r>
            <a:r>
              <a:rPr lang="fr-FR" altLang="fr-FR" sz="1400" i="1" dirty="0" err="1" smtClean="0">
                <a:latin typeface="Arial Narrow" panose="020B0606020202030204" pitchFamily="34" charset="0"/>
              </a:rPr>
              <a:t>electron</a:t>
            </a:r>
            <a:r>
              <a:rPr lang="fr-FR" altLang="fr-FR" sz="1400" i="1" dirty="0" smtClean="0">
                <a:latin typeface="Arial Narrow" panose="020B0606020202030204" pitchFamily="34" charset="0"/>
              </a:rPr>
              <a:t> </a:t>
            </a:r>
            <a:r>
              <a:rPr lang="fr-FR" altLang="fr-FR" sz="1400" i="1" dirty="0" err="1">
                <a:latin typeface="Arial Narrow" panose="020B0606020202030204" pitchFamily="34" charset="0"/>
              </a:rPr>
              <a:t>atomic</a:t>
            </a:r>
            <a:r>
              <a:rPr lang="fr-FR" altLang="fr-FR" sz="1400" i="1" dirty="0">
                <a:latin typeface="Arial Narrow" panose="020B0606020202030204" pitchFamily="34" charset="0"/>
              </a:rPr>
              <a:t> </a:t>
            </a:r>
            <a:r>
              <a:rPr lang="fr-FR" altLang="fr-FR" sz="1400" i="1" dirty="0" err="1">
                <a:latin typeface="Arial Narrow" panose="020B0606020202030204" pitchFamily="34" charset="0"/>
              </a:rPr>
              <a:t>scattering</a:t>
            </a:r>
            <a:r>
              <a:rPr lang="fr-FR" altLang="fr-FR" sz="1400" i="1" dirty="0">
                <a:latin typeface="Arial Narrow" panose="020B0606020202030204" pitchFamily="34" charset="0"/>
              </a:rPr>
              <a:t> </a:t>
            </a:r>
            <a:r>
              <a:rPr lang="fr-FR" altLang="fr-FR" sz="1400" i="1" dirty="0" err="1">
                <a:latin typeface="Arial Narrow" panose="020B0606020202030204" pitchFamily="34" charset="0"/>
              </a:rPr>
              <a:t>factors</a:t>
            </a:r>
            <a:r>
              <a:rPr lang="fr-FR" altLang="fr-FR" sz="1400" i="1" dirty="0">
                <a:latin typeface="Arial Narrow" panose="020B0606020202030204" pitchFamily="34" charset="0"/>
              </a:rPr>
              <a:t> </a:t>
            </a:r>
            <a:r>
              <a:rPr lang="fr-FR" altLang="fr-FR" sz="1400" i="1" dirty="0" err="1">
                <a:latin typeface="Arial Narrow" panose="020B0606020202030204" pitchFamily="34" charset="0"/>
              </a:rPr>
              <a:t>from</a:t>
            </a:r>
            <a:r>
              <a:rPr lang="fr-FR" altLang="fr-FR" sz="1400" i="1" dirty="0">
                <a:latin typeface="Arial Narrow" panose="020B0606020202030204" pitchFamily="34" charset="0"/>
              </a:rPr>
              <a:t> the tables of L.M. Peng et </a:t>
            </a:r>
            <a:r>
              <a:rPr lang="fr-FR" altLang="fr-FR" sz="1400" i="1" dirty="0" smtClean="0">
                <a:latin typeface="Arial Narrow" panose="020B0606020202030204" pitchFamily="34" charset="0"/>
              </a:rPr>
              <a:t>al., Acta </a:t>
            </a:r>
            <a:r>
              <a:rPr lang="fr-FR" altLang="fr-FR" sz="1400" i="1" dirty="0" err="1" smtClean="0">
                <a:latin typeface="Arial Narrow" panose="020B0606020202030204" pitchFamily="34" charset="0"/>
              </a:rPr>
              <a:t>Cryst</a:t>
            </a:r>
            <a:r>
              <a:rPr lang="fr-FR" altLang="fr-FR" sz="1400" i="1" dirty="0" smtClean="0">
                <a:latin typeface="Arial Narrow" panose="020B0606020202030204" pitchFamily="34" charset="0"/>
              </a:rPr>
              <a:t>. A52 (1996) 257.</a:t>
            </a:r>
            <a:endParaRPr lang="en-US" altLang="fr-FR" sz="1400" i="1" dirty="0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5157192"/>
            <a:ext cx="85141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i="1" dirty="0">
                <a:latin typeface="Arial Narrow" panose="020B0606020202030204" pitchFamily="34" charset="0"/>
              </a:rPr>
              <a:t>J</a:t>
            </a:r>
            <a:r>
              <a:rPr lang="en-GB" sz="1600" i="1" baseline="-25000" dirty="0">
                <a:latin typeface="Arial Narrow" panose="020B0606020202030204" pitchFamily="34" charset="0"/>
              </a:rPr>
              <a:t>0</a:t>
            </a:r>
            <a:r>
              <a:rPr lang="en-GB" sz="1600" i="1" dirty="0">
                <a:latin typeface="Arial Narrow" panose="020B0606020202030204" pitchFamily="34" charset="0"/>
              </a:rPr>
              <a:t> is the zero order Bessel </a:t>
            </a:r>
            <a:r>
              <a:rPr lang="en-GB" sz="1600" i="1" dirty="0" smtClean="0">
                <a:latin typeface="Arial Narrow" panose="020B0606020202030204" pitchFamily="34" charset="0"/>
              </a:rPr>
              <a:t>function, </a:t>
            </a:r>
            <a:r>
              <a:rPr lang="en-GB" sz="1600" i="1" dirty="0" err="1" smtClean="0">
                <a:latin typeface="Arial Narrow" panose="020B0606020202030204" pitchFamily="34" charset="0"/>
              </a:rPr>
              <a:t>Fhkl</a:t>
            </a:r>
            <a:r>
              <a:rPr lang="en-GB" sz="1600" i="1" dirty="0" smtClean="0">
                <a:latin typeface="Arial Narrow" panose="020B0606020202030204" pitchFamily="34" charset="0"/>
              </a:rPr>
              <a:t> </a:t>
            </a:r>
            <a:r>
              <a:rPr lang="en-GB" sz="1600" i="1" dirty="0">
                <a:latin typeface="Arial Narrow" panose="020B0606020202030204" pitchFamily="34" charset="0"/>
              </a:rPr>
              <a:t>is the kinematical structure </a:t>
            </a:r>
            <a:r>
              <a:rPr lang="en-GB" sz="1600" i="1" dirty="0" smtClean="0">
                <a:latin typeface="Arial Narrow" panose="020B0606020202030204" pitchFamily="34" charset="0"/>
              </a:rPr>
              <a:t>factor</a:t>
            </a:r>
            <a:r>
              <a:rPr lang="en-GB" sz="1600" i="1" baseline="30000" dirty="0" smtClean="0">
                <a:latin typeface="Arial Narrow" panose="020B0606020202030204" pitchFamily="34" charset="0"/>
              </a:rPr>
              <a:t>(</a:t>
            </a:r>
            <a:r>
              <a:rPr lang="en-GB" sz="1600" i="1" dirty="0" smtClean="0">
                <a:latin typeface="Arial Narrow" panose="020B0606020202030204" pitchFamily="34" charset="0"/>
              </a:rPr>
              <a:t>*</a:t>
            </a:r>
            <a:r>
              <a:rPr lang="en-GB" sz="1600" i="1" baseline="30000" dirty="0" smtClean="0">
                <a:latin typeface="Arial Narrow" panose="020B0606020202030204" pitchFamily="34" charset="0"/>
              </a:rPr>
              <a:t>)</a:t>
            </a:r>
            <a:r>
              <a:rPr lang="en-GB" sz="1600" i="1" dirty="0" smtClean="0">
                <a:latin typeface="Arial Narrow" panose="020B0606020202030204" pitchFamily="34" charset="0"/>
              </a:rPr>
              <a:t>, H </a:t>
            </a:r>
            <a:r>
              <a:rPr lang="en-GB" sz="1600" i="1" dirty="0">
                <a:latin typeface="Arial Narrow" panose="020B0606020202030204" pitchFamily="34" charset="0"/>
              </a:rPr>
              <a:t>is the thickness in </a:t>
            </a:r>
            <a:r>
              <a:rPr lang="en-GB" sz="1600" i="1" dirty="0" smtClean="0">
                <a:latin typeface="Arial Narrow" panose="020B0606020202030204" pitchFamily="34" charset="0"/>
              </a:rPr>
              <a:t>Angstrom of the crystallite, </a:t>
            </a:r>
            <a:r>
              <a:rPr lang="en-GB" sz="1600" i="1" dirty="0" err="1" smtClean="0">
                <a:latin typeface="Arial Narrow" panose="020B0606020202030204" pitchFamily="34" charset="0"/>
              </a:rPr>
              <a:t>Vc</a:t>
            </a:r>
            <a:r>
              <a:rPr lang="en-GB" sz="1600" i="1" dirty="0" smtClean="0">
                <a:latin typeface="Arial Narrow" panose="020B0606020202030204" pitchFamily="34" charset="0"/>
              </a:rPr>
              <a:t> </a:t>
            </a:r>
            <a:r>
              <a:rPr lang="en-GB" sz="1600" i="1" dirty="0">
                <a:latin typeface="Arial Narrow" panose="020B0606020202030204" pitchFamily="34" charset="0"/>
              </a:rPr>
              <a:t>the cell volume, </a:t>
            </a:r>
            <a:r>
              <a:rPr lang="en-GB" sz="1600" i="1" dirty="0" smtClean="0">
                <a:latin typeface="Arial Narrow" panose="020B0606020202030204" pitchFamily="34" charset="0"/>
              </a:rPr>
              <a:t>m </a:t>
            </a:r>
            <a:r>
              <a:rPr lang="en-GB" sz="1600" i="1" dirty="0">
                <a:latin typeface="Arial Narrow" panose="020B0606020202030204" pitchFamily="34" charset="0"/>
              </a:rPr>
              <a:t>and e are respectively the mass and charge of the electron, </a:t>
            </a:r>
            <a:r>
              <a:rPr lang="en-GB" sz="1600" i="1" dirty="0" smtClean="0">
                <a:latin typeface="Arial Narrow" panose="020B0606020202030204" pitchFamily="34" charset="0"/>
              </a:rPr>
              <a:t>h </a:t>
            </a:r>
            <a:r>
              <a:rPr lang="en-GB" sz="1600" i="1" dirty="0">
                <a:latin typeface="Arial Narrow" panose="020B0606020202030204" pitchFamily="34" charset="0"/>
              </a:rPr>
              <a:t>the Planck constant </a:t>
            </a:r>
            <a:r>
              <a:rPr lang="en-GB" sz="1600" i="1" dirty="0" smtClean="0">
                <a:latin typeface="Arial Narrow" panose="020B0606020202030204" pitchFamily="34" charset="0"/>
              </a:rPr>
              <a:t>and </a:t>
            </a:r>
            <a:r>
              <a:rPr lang="en-GB" sz="1600" i="1" dirty="0">
                <a:latin typeface="Arial Narrow" panose="020B0606020202030204" pitchFamily="34" charset="0"/>
              </a:rPr>
              <a:t>E the acceleration voltage of the microscope in Volts</a:t>
            </a:r>
            <a:endParaRPr lang="fr-FR" sz="1600" i="1" dirty="0">
              <a:latin typeface="Arial Narrow" panose="020B0606020202030204" pitchFamily="34" charset="0"/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43" y="3226866"/>
            <a:ext cx="2652713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089181" y="3561882"/>
            <a:ext cx="381642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dirty="0">
                <a:latin typeface="Arial Narrow" panose="020B0606020202030204" pitchFamily="34" charset="0"/>
              </a:rPr>
              <a:t>i</a:t>
            </a:r>
            <a:r>
              <a:rPr lang="fr-FR" dirty="0" smtClean="0">
                <a:latin typeface="Arial Narrow" panose="020B0606020202030204" pitchFamily="34" charset="0"/>
              </a:rPr>
              <a:t>n MAUD </a:t>
            </a:r>
            <a:r>
              <a:rPr lang="fr-FR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dirty="0" smtClean="0">
                <a:latin typeface="Arial Narrow" panose="020B0606020202030204" pitchFamily="34" charset="0"/>
              </a:rPr>
              <a:t> </a:t>
            </a:r>
            <a:r>
              <a:rPr lang="fr-FR" dirty="0" err="1" smtClean="0">
                <a:latin typeface="Arial Narrow" panose="020B0606020202030204" pitchFamily="34" charset="0"/>
              </a:rPr>
              <a:t>can</a:t>
            </a:r>
            <a:r>
              <a:rPr lang="fr-FR" dirty="0" smtClean="0">
                <a:latin typeface="Arial Narrow" panose="020B0606020202030204" pitchFamily="34" charset="0"/>
              </a:rPr>
              <a:t> </a:t>
            </a:r>
            <a:r>
              <a:rPr lang="fr-FR" dirty="0" err="1" smtClean="0">
                <a:latin typeface="Arial Narrow" panose="020B0606020202030204" pitchFamily="34" charset="0"/>
              </a:rPr>
              <a:t>be</a:t>
            </a:r>
            <a:r>
              <a:rPr lang="fr-FR" dirty="0" smtClean="0">
                <a:latin typeface="Arial Narrow" panose="020B0606020202030204" pitchFamily="34" charset="0"/>
              </a:rPr>
              <a:t>: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fr-FR" dirty="0">
                <a:latin typeface="Arial Narrow" panose="020B0606020202030204" pitchFamily="34" charset="0"/>
              </a:rPr>
              <a:t>a </a:t>
            </a:r>
            <a:r>
              <a:rPr lang="fr-FR" dirty="0" err="1">
                <a:latin typeface="Arial Narrow" panose="020B0606020202030204" pitchFamily="34" charset="0"/>
              </a:rPr>
              <a:t>refineable</a:t>
            </a:r>
            <a:r>
              <a:rPr lang="fr-FR" dirty="0">
                <a:latin typeface="Arial Narrow" panose="020B0606020202030204" pitchFamily="34" charset="0"/>
              </a:rPr>
              <a:t> </a:t>
            </a:r>
            <a:r>
              <a:rPr lang="fr-FR" dirty="0" err="1">
                <a:latin typeface="Arial Narrow" panose="020B0606020202030204" pitchFamily="34" charset="0"/>
              </a:rPr>
              <a:t>thickness</a:t>
            </a:r>
            <a:r>
              <a:rPr lang="fr-FR" dirty="0">
                <a:latin typeface="Arial Narrow" panose="020B0606020202030204" pitchFamily="34" charset="0"/>
              </a:rPr>
              <a:t> </a:t>
            </a:r>
            <a:r>
              <a:rPr lang="fr-FR" dirty="0" err="1">
                <a:latin typeface="Arial Narrow" panose="020B0606020202030204" pitchFamily="34" charset="0"/>
              </a:rPr>
              <a:t>parameter</a:t>
            </a: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fr-FR" dirty="0" smtClean="0">
                <a:latin typeface="Arial Narrow" panose="020B0606020202030204" pitchFamily="34" charset="0"/>
              </a:rPr>
              <a:t>the </a:t>
            </a:r>
            <a:r>
              <a:rPr lang="fr-FR" dirty="0" err="1" smtClean="0">
                <a:latin typeface="Arial Narrow" panose="020B0606020202030204" pitchFamily="34" charset="0"/>
              </a:rPr>
              <a:t>anisotropic</a:t>
            </a:r>
            <a:r>
              <a:rPr lang="fr-FR" dirty="0" smtClean="0">
                <a:latin typeface="Arial Narrow" panose="020B0606020202030204" pitchFamily="34" charset="0"/>
              </a:rPr>
              <a:t> </a:t>
            </a:r>
            <a:r>
              <a:rPr lang="fr-FR" dirty="0" err="1" smtClean="0">
                <a:latin typeface="Arial Narrow" panose="020B0606020202030204" pitchFamily="34" charset="0"/>
              </a:rPr>
              <a:t>crystallite</a:t>
            </a:r>
            <a:r>
              <a:rPr lang="fr-FR" dirty="0" smtClean="0">
                <a:latin typeface="Arial Narrow" panose="020B0606020202030204" pitchFamily="34" charset="0"/>
              </a:rPr>
              <a:t> size </a:t>
            </a:r>
            <a:r>
              <a:rPr lang="fr-FR" dirty="0" err="1" smtClean="0">
                <a:latin typeface="Arial Narrow" panose="020B0606020202030204" pitchFamily="34" charset="0"/>
              </a:rPr>
              <a:t>used</a:t>
            </a:r>
            <a:r>
              <a:rPr lang="fr-FR" dirty="0" smtClean="0">
                <a:latin typeface="Arial Narrow" panose="020B0606020202030204" pitchFamily="34" charset="0"/>
              </a:rPr>
              <a:t> for line </a:t>
            </a:r>
            <a:r>
              <a:rPr lang="fr-FR" dirty="0" err="1" smtClean="0">
                <a:latin typeface="Arial Narrow" panose="020B0606020202030204" pitchFamily="34" charset="0"/>
              </a:rPr>
              <a:t>broadening</a:t>
            </a:r>
            <a:endParaRPr lang="fr-FR" dirty="0" smtClean="0"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9764" y="3429000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AAB8-1117-403A-BC85-5A2397792C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8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3"/>
          <a:stretch/>
        </p:blipFill>
        <p:spPr bwMode="auto">
          <a:xfrm>
            <a:off x="-10634" y="2"/>
            <a:ext cx="9180000" cy="71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919470" y="7782"/>
            <a:ext cx="4572000" cy="695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Structural Analysis of Nanomaterials</a:t>
            </a:r>
          </a:p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using Electron Diffraction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538432"/>
            <a:ext cx="6851904" cy="5202936"/>
          </a:xfrm>
          <a:prstGeom prst="rect">
            <a:avLst/>
          </a:prstGeom>
        </p:spPr>
      </p:pic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271138" y="2032633"/>
            <a:ext cx="159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 Narrow" pitchFamily="34" charset="0"/>
              </a:rPr>
              <a:t>p</a:t>
            </a:r>
            <a:r>
              <a:rPr lang="fr-FR" altLang="fr-FR" sz="1800" dirty="0" smtClean="0">
                <a:latin typeface="Arial Narrow" pitchFamily="34" charset="0"/>
              </a:rPr>
              <a:t>attern </a:t>
            </a:r>
            <a:r>
              <a:rPr lang="fr-FR" altLang="fr-FR" sz="1800" dirty="0" err="1" smtClean="0">
                <a:latin typeface="Arial Narrow" pitchFamily="34" charset="0"/>
              </a:rPr>
              <a:t>matching</a:t>
            </a:r>
            <a:endParaRPr lang="en-US" altLang="fr-FR" sz="1800" dirty="0">
              <a:latin typeface="Arial Narrow" pitchFamily="34" charset="0"/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102033" y="3573016"/>
            <a:ext cx="18181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 Narrow" pitchFamily="34" charset="0"/>
              </a:rPr>
              <a:t>s</a:t>
            </a:r>
            <a:r>
              <a:rPr lang="fr-FR" altLang="fr-FR" sz="1800" dirty="0" smtClean="0">
                <a:latin typeface="Arial Narrow" pitchFamily="34" charset="0"/>
              </a:rPr>
              <a:t>tructure </a:t>
            </a:r>
            <a:r>
              <a:rPr lang="fr-FR" altLang="fr-FR" sz="1800" dirty="0" err="1" smtClean="0">
                <a:latin typeface="Arial Narrow" pitchFamily="34" charset="0"/>
              </a:rPr>
              <a:t>factors</a:t>
            </a:r>
            <a:endParaRPr lang="fr-FR" altLang="fr-FR" sz="1800" dirty="0" smtClean="0">
              <a:latin typeface="Arial Narrow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 smtClean="0">
                <a:latin typeface="Arial Narrow" pitchFamily="34" charset="0"/>
              </a:rPr>
              <a:t>kinematical</a:t>
            </a:r>
            <a:r>
              <a:rPr lang="fr-FR" altLang="fr-FR" sz="1800" dirty="0" smtClean="0">
                <a:latin typeface="Arial Narrow" pitchFamily="34" charset="0"/>
              </a:rPr>
              <a:t> </a:t>
            </a:r>
            <a:r>
              <a:rPr lang="fr-FR" altLang="fr-FR" sz="1800" dirty="0" err="1" smtClean="0">
                <a:latin typeface="Arial Narrow" pitchFamily="34" charset="0"/>
              </a:rPr>
              <a:t>approx</a:t>
            </a:r>
            <a:r>
              <a:rPr lang="fr-FR" altLang="fr-FR" sz="1800" dirty="0" smtClean="0">
                <a:latin typeface="Arial Narrow" pitchFamily="34" charset="0"/>
              </a:rPr>
              <a:t>.</a:t>
            </a:r>
            <a:endParaRPr lang="en-US" altLang="fr-FR" sz="1800" dirty="0">
              <a:latin typeface="Arial Narrow" pitchFamily="34" charset="0"/>
            </a:endParaRP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35496" y="5404345"/>
            <a:ext cx="20697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 smtClean="0">
                <a:latin typeface="Arial Narrow" pitchFamily="34" charset="0"/>
              </a:rPr>
              <a:t>Blackman</a:t>
            </a:r>
            <a:r>
              <a:rPr lang="fr-FR" altLang="fr-FR" sz="1800" dirty="0" smtClean="0">
                <a:latin typeface="Arial Narrow" pitchFamily="34" charset="0"/>
              </a:rPr>
              <a:t> correction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latin typeface="Arial Narrow" pitchFamily="34" charset="0"/>
              </a:rPr>
              <a:t>(2-beams interactions)</a:t>
            </a:r>
            <a:endParaRPr lang="en-US" altLang="fr-FR" sz="1800" dirty="0">
              <a:latin typeface="Arial Narrow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948264" y="162880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endParaRPr lang="fr-FR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948263" y="486916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endParaRPr lang="fr-FR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948263" y="3262866"/>
            <a:ext cx="510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</a:t>
            </a:r>
            <a:endParaRPr lang="fr-FR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512" y="908720"/>
            <a:ext cx="794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► Electron crystallography: more complicated than XRD due to dynamical conditions</a:t>
            </a:r>
            <a:endParaRPr lang="fr-FR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AAB8-1117-403A-BC85-5A2397792C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0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21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190420"/>
              </p:ext>
            </p:extLst>
          </p:nvPr>
        </p:nvGraphicFramePr>
        <p:xfrm>
          <a:off x="755650" y="3904506"/>
          <a:ext cx="3097213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6" name="Diamond" r:id="rId3" imgW="9126000" imgH="7408800" progId="Diamond.Document.3">
                  <p:embed/>
                </p:oleObj>
              </mc:Choice>
              <mc:Fallback>
                <p:oleObj name="Diamond" r:id="rId3" imgW="9126000" imgH="7408800" progId="Diamond.Document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904506"/>
                        <a:ext cx="3097213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80" name="Picture 24" descr="TiO2-280X-18-PM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5868"/>
            <a:ext cx="76374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1" name="Text Box 25"/>
          <p:cNvSpPr txBox="1">
            <a:spLocks noChangeArrowheads="1"/>
          </p:cNvSpPr>
          <p:nvPr/>
        </p:nvSpPr>
        <p:spPr bwMode="auto">
          <a:xfrm>
            <a:off x="827088" y="2607518"/>
            <a:ext cx="150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 i="1">
                <a:solidFill>
                  <a:srgbClr val="CC0000"/>
                </a:solidFill>
              </a:rPr>
              <a:t>pattern matching</a:t>
            </a:r>
            <a:endParaRPr lang="en-US" altLang="fr-FR" sz="1400" i="1">
              <a:solidFill>
                <a:srgbClr val="CC0000"/>
              </a:solidFill>
            </a:endParaRPr>
          </a:p>
        </p:txBody>
      </p:sp>
      <p:pic>
        <p:nvPicPr>
          <p:cNvPr id="19487" name="Picture 31" descr="TiO2-280X-18-kinematic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815606"/>
            <a:ext cx="7637462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8" name="Text Box 32"/>
          <p:cNvSpPr txBox="1">
            <a:spLocks noChangeArrowheads="1"/>
          </p:cNvSpPr>
          <p:nvPr/>
        </p:nvSpPr>
        <p:spPr bwMode="auto">
          <a:xfrm>
            <a:off x="827088" y="5590431"/>
            <a:ext cx="16827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 i="1" dirty="0">
                <a:solidFill>
                  <a:srgbClr val="CC0000"/>
                </a:solidFill>
              </a:rPr>
              <a:t>structure </a:t>
            </a:r>
            <a:r>
              <a:rPr lang="fr-FR" altLang="fr-FR" sz="1400" i="1" dirty="0" err="1" smtClean="0">
                <a:solidFill>
                  <a:srgbClr val="CC0000"/>
                </a:solidFill>
              </a:rPr>
              <a:t>refinement</a:t>
            </a:r>
            <a:endParaRPr lang="en-US" altLang="fr-FR" sz="1400" i="1" dirty="0">
              <a:solidFill>
                <a:srgbClr val="CC0000"/>
              </a:solidFill>
            </a:endParaRPr>
          </a:p>
        </p:txBody>
      </p:sp>
      <p:sp>
        <p:nvSpPr>
          <p:cNvPr id="19496" name="Rectangle 40"/>
          <p:cNvSpPr>
            <a:spLocks noChangeArrowheads="1"/>
          </p:cNvSpPr>
          <p:nvPr/>
        </p:nvSpPr>
        <p:spPr bwMode="auto">
          <a:xfrm>
            <a:off x="5080000" y="3947368"/>
            <a:ext cx="286067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fr-FR" altLang="fr-FR" dirty="0" smtClean="0">
                <a:latin typeface="Arial Narrow" pitchFamily="34" charset="0"/>
              </a:rPr>
              <a:t>a=4.5853(3)Å c=2.9448(3)Å</a:t>
            </a:r>
            <a:endParaRPr lang="fr-FR" altLang="fr-FR" dirty="0">
              <a:latin typeface="Arial Narrow" pitchFamily="34" charset="0"/>
            </a:endParaRPr>
          </a:p>
          <a:p>
            <a:pPr>
              <a:lnSpc>
                <a:spcPct val="140000"/>
              </a:lnSpc>
            </a:pPr>
            <a:r>
              <a:rPr lang="fr-FR" altLang="fr-FR" dirty="0">
                <a:latin typeface="Arial Narrow" pitchFamily="34" charset="0"/>
              </a:rPr>
              <a:t>x(O</a:t>
            </a:r>
            <a:r>
              <a:rPr lang="fr-FR" altLang="fr-FR" baseline="-25000" dirty="0">
                <a:latin typeface="Arial Narrow" pitchFamily="34" charset="0"/>
              </a:rPr>
              <a:t>1</a:t>
            </a:r>
            <a:r>
              <a:rPr lang="fr-FR" altLang="fr-FR" dirty="0">
                <a:latin typeface="Arial Narrow" pitchFamily="34" charset="0"/>
              </a:rPr>
              <a:t>)=y(O</a:t>
            </a:r>
            <a:r>
              <a:rPr lang="fr-FR" altLang="fr-FR" baseline="-25000" dirty="0">
                <a:latin typeface="Arial Narrow" pitchFamily="34" charset="0"/>
              </a:rPr>
              <a:t>1</a:t>
            </a:r>
            <a:r>
              <a:rPr lang="fr-FR" altLang="fr-FR" dirty="0">
                <a:latin typeface="Arial Narrow" pitchFamily="34" charset="0"/>
              </a:rPr>
              <a:t>)=0.3006(2)</a:t>
            </a:r>
          </a:p>
        </p:txBody>
      </p:sp>
      <p:sp>
        <p:nvSpPr>
          <p:cNvPr id="19500" name="Rectangle 44"/>
          <p:cNvSpPr>
            <a:spLocks noChangeArrowheads="1"/>
          </p:cNvSpPr>
          <p:nvPr/>
        </p:nvSpPr>
        <p:spPr bwMode="auto">
          <a:xfrm>
            <a:off x="5080000" y="4798268"/>
            <a:ext cx="3024188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fr-FR" altLang="fr-FR" dirty="0" err="1">
                <a:solidFill>
                  <a:srgbClr val="CC0000"/>
                </a:solidFill>
                <a:latin typeface="Arial Narrow" pitchFamily="34" charset="0"/>
              </a:rPr>
              <a:t>Blackman</a:t>
            </a:r>
            <a:r>
              <a:rPr lang="fr-FR" altLang="fr-FR" dirty="0">
                <a:solidFill>
                  <a:srgbClr val="CC0000"/>
                </a:solidFill>
                <a:latin typeface="Arial Narrow" pitchFamily="34" charset="0"/>
              </a:rPr>
              <a:t> </a:t>
            </a:r>
            <a:r>
              <a:rPr lang="fr-FR" altLang="fr-FR" dirty="0" smtClean="0">
                <a:solidFill>
                  <a:srgbClr val="CC0000"/>
                </a:solidFill>
                <a:latin typeface="Arial Narrow" pitchFamily="34" charset="0"/>
              </a:rPr>
              <a:t>2-beams </a:t>
            </a:r>
            <a:r>
              <a:rPr lang="fr-FR" altLang="fr-FR" dirty="0">
                <a:solidFill>
                  <a:srgbClr val="CC0000"/>
                </a:solidFill>
                <a:latin typeface="Arial Narrow" pitchFamily="34" charset="0"/>
              </a:rPr>
              <a:t>correction</a:t>
            </a:r>
          </a:p>
          <a:p>
            <a:pPr>
              <a:lnSpc>
                <a:spcPct val="140000"/>
              </a:lnSpc>
            </a:pPr>
            <a:r>
              <a:rPr lang="fr-FR" altLang="fr-FR" dirty="0">
                <a:solidFill>
                  <a:srgbClr val="CC0000"/>
                </a:solidFill>
                <a:latin typeface="Arial Narrow" pitchFamily="34" charset="0"/>
              </a:rPr>
              <a:t>x(O</a:t>
            </a:r>
            <a:r>
              <a:rPr lang="fr-FR" altLang="fr-FR" baseline="-25000" dirty="0">
                <a:solidFill>
                  <a:srgbClr val="CC0000"/>
                </a:solidFill>
                <a:latin typeface="Arial Narrow" pitchFamily="34" charset="0"/>
              </a:rPr>
              <a:t>1</a:t>
            </a:r>
            <a:r>
              <a:rPr lang="fr-FR" altLang="fr-FR" dirty="0">
                <a:solidFill>
                  <a:srgbClr val="CC0000"/>
                </a:solidFill>
                <a:latin typeface="Arial Narrow" pitchFamily="34" charset="0"/>
              </a:rPr>
              <a:t>)=y(O</a:t>
            </a:r>
            <a:r>
              <a:rPr lang="fr-FR" altLang="fr-FR" baseline="-25000" dirty="0">
                <a:solidFill>
                  <a:srgbClr val="CC0000"/>
                </a:solidFill>
                <a:latin typeface="Arial Narrow" pitchFamily="34" charset="0"/>
              </a:rPr>
              <a:t>1</a:t>
            </a:r>
            <a:r>
              <a:rPr lang="fr-FR" altLang="fr-FR" dirty="0">
                <a:solidFill>
                  <a:srgbClr val="CC0000"/>
                </a:solidFill>
                <a:latin typeface="Arial Narrow" pitchFamily="34" charset="0"/>
              </a:rPr>
              <a:t>)=0.3064(2)</a:t>
            </a:r>
          </a:p>
        </p:txBody>
      </p:sp>
      <p:sp>
        <p:nvSpPr>
          <p:cNvPr id="19520" name="Rectangle 64"/>
          <p:cNvSpPr>
            <a:spLocks noChangeArrowheads="1"/>
          </p:cNvSpPr>
          <p:nvPr/>
        </p:nvSpPr>
        <p:spPr bwMode="auto">
          <a:xfrm>
            <a:off x="1544751" y="925972"/>
            <a:ext cx="259077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fr-FR" altLang="fr-FR" dirty="0" smtClean="0">
                <a:latin typeface="Arial Narrow" pitchFamily="34" charset="0"/>
              </a:rPr>
              <a:t>a=4.5875(2)Å c=2.9475(2)Å </a:t>
            </a:r>
            <a:endParaRPr lang="fr-FR" altLang="fr-FR" dirty="0">
              <a:latin typeface="Arial Narrow" pitchFamily="34" charset="0"/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3"/>
          <a:stretch/>
        </p:blipFill>
        <p:spPr bwMode="auto">
          <a:xfrm>
            <a:off x="-10634" y="2"/>
            <a:ext cx="9180000" cy="71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919470" y="7782"/>
            <a:ext cx="4572000" cy="695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Structural Analysis of Nanomaterials</a:t>
            </a:r>
          </a:p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using Electron Diffraction</a:t>
            </a:r>
          </a:p>
        </p:txBody>
      </p:sp>
      <p:sp>
        <p:nvSpPr>
          <p:cNvPr id="19495" name="Rectangle 39"/>
          <p:cNvSpPr>
            <a:spLocks noChangeArrowheads="1"/>
          </p:cNvSpPr>
          <p:nvPr/>
        </p:nvSpPr>
        <p:spPr bwMode="auto">
          <a:xfrm>
            <a:off x="5525356" y="943875"/>
            <a:ext cx="2380059" cy="1249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altLang="fr-FR" b="1" dirty="0" smtClean="0">
                <a:latin typeface="Arial Narrow" pitchFamily="34" charset="0"/>
              </a:rPr>
              <a:t>XRPD</a:t>
            </a:r>
          </a:p>
          <a:p>
            <a:pPr algn="ctr">
              <a:lnSpc>
                <a:spcPct val="130000"/>
              </a:lnSpc>
            </a:pPr>
            <a:r>
              <a:rPr lang="fr-FR" altLang="fr-FR" dirty="0" smtClean="0">
                <a:latin typeface="Arial Narrow" pitchFamily="34" charset="0"/>
              </a:rPr>
              <a:t>a=4.584(1)</a:t>
            </a:r>
            <a:r>
              <a:rPr lang="fr-FR" altLang="fr-FR" dirty="0" smtClean="0">
                <a:latin typeface="Arial Narrow" pitchFamily="34" charset="0"/>
                <a:cs typeface="Arial" pitchFamily="34" charset="0"/>
              </a:rPr>
              <a:t>Å</a:t>
            </a:r>
            <a:r>
              <a:rPr lang="fr-FR" altLang="fr-FR" dirty="0" smtClean="0">
                <a:latin typeface="Arial Narrow" pitchFamily="34" charset="0"/>
              </a:rPr>
              <a:t> c=2.949(1)Å </a:t>
            </a:r>
            <a:endParaRPr lang="fr-FR" altLang="fr-FR" dirty="0">
              <a:latin typeface="Arial Narrow" pitchFamily="34" charset="0"/>
            </a:endParaRP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fr-FR" altLang="fr-FR" dirty="0">
                <a:latin typeface="Arial Narrow" pitchFamily="34" charset="0"/>
              </a:rPr>
              <a:t>x(O</a:t>
            </a:r>
            <a:r>
              <a:rPr lang="fr-FR" altLang="fr-FR" baseline="-25000" dirty="0">
                <a:latin typeface="Arial Narrow" pitchFamily="34" charset="0"/>
              </a:rPr>
              <a:t>1</a:t>
            </a:r>
            <a:r>
              <a:rPr lang="fr-FR" altLang="fr-FR" dirty="0">
                <a:latin typeface="Arial Narrow" pitchFamily="34" charset="0"/>
              </a:rPr>
              <a:t>)=y(O</a:t>
            </a:r>
            <a:r>
              <a:rPr lang="fr-FR" altLang="fr-FR" baseline="-25000" dirty="0">
                <a:latin typeface="Arial Narrow" pitchFamily="34" charset="0"/>
              </a:rPr>
              <a:t>1</a:t>
            </a:r>
            <a:r>
              <a:rPr lang="fr-FR" altLang="fr-FR" dirty="0">
                <a:latin typeface="Arial Narrow" pitchFamily="34" charset="0"/>
              </a:rPr>
              <a:t>)=0.3062(5</a:t>
            </a:r>
            <a:r>
              <a:rPr lang="fr-FR" altLang="fr-FR" dirty="0" smtClean="0">
                <a:latin typeface="Arial Narrow" pitchFamily="34" charset="0"/>
              </a:rPr>
              <a:t>)</a:t>
            </a:r>
            <a:endParaRPr lang="fr-FR" altLang="fr-FR" dirty="0">
              <a:latin typeface="Arial Narrow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91470" y="861746"/>
            <a:ext cx="3473018" cy="138206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8023726" y="2587858"/>
            <a:ext cx="8851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 smtClean="0">
                <a:latin typeface="Arial Narrow" panose="020B0606020202030204" pitchFamily="34" charset="0"/>
                <a:cs typeface="Arial" panose="020B0604020202020204" pitchFamily="34" charset="0"/>
              </a:rPr>
              <a:t>POPA</a:t>
            </a:r>
          </a:p>
          <a:p>
            <a:pPr algn="ctr">
              <a:lnSpc>
                <a:spcPct val="150000"/>
              </a:lnSpc>
            </a:pPr>
            <a:r>
              <a:rPr lang="fr-FR" dirty="0" smtClean="0">
                <a:latin typeface="Arial Narrow" panose="020B0606020202030204" pitchFamily="34" charset="0"/>
                <a:cs typeface="Arial" panose="020B0604020202020204" pitchFamily="34" charset="0"/>
              </a:rPr>
              <a:t>R0 + R1</a:t>
            </a:r>
            <a:endParaRPr lang="fr-FR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1" b="1631"/>
          <a:stretch/>
        </p:blipFill>
        <p:spPr bwMode="auto">
          <a:xfrm>
            <a:off x="7943153" y="903489"/>
            <a:ext cx="972000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87212"/>
            <a:ext cx="762387" cy="108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812360" y="4365104"/>
            <a:ext cx="1368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u="sng" dirty="0" smtClean="0">
                <a:latin typeface="Arial Narrow" panose="020B0606020202030204" pitchFamily="34" charset="0"/>
              </a:rPr>
              <a:t>2-beams</a:t>
            </a:r>
          </a:p>
          <a:p>
            <a:pPr algn="ctr"/>
            <a:r>
              <a:rPr lang="fr-FR" i="1" dirty="0" smtClean="0">
                <a:latin typeface="Arial Narrow" panose="020B0606020202030204" pitchFamily="34" charset="0"/>
              </a:rPr>
              <a:t>more </a:t>
            </a:r>
            <a:r>
              <a:rPr lang="fr-FR" i="1" dirty="0" err="1" smtClean="0">
                <a:latin typeface="Arial Narrow" panose="020B0606020202030204" pitchFamily="34" charset="0"/>
              </a:rPr>
              <a:t>reliable</a:t>
            </a:r>
            <a:r>
              <a:rPr lang="fr-FR" i="1" dirty="0" smtClean="0">
                <a:latin typeface="Arial Narrow" panose="020B0606020202030204" pitchFamily="34" charset="0"/>
              </a:rPr>
              <a:t> </a:t>
            </a:r>
            <a:r>
              <a:rPr lang="fr-FR" i="1" dirty="0" err="1" smtClean="0">
                <a:latin typeface="Arial Narrow" panose="020B0606020202030204" pitchFamily="34" charset="0"/>
              </a:rPr>
              <a:t>results</a:t>
            </a:r>
            <a:endParaRPr lang="fr-FR" i="1" dirty="0" smtClean="0">
              <a:latin typeface="Arial Narrow" panose="020B0606020202030204" pitchFamily="34" charset="0"/>
            </a:endParaRPr>
          </a:p>
          <a:p>
            <a:pPr algn="ctr"/>
            <a:r>
              <a:rPr lang="fr-FR" i="1" dirty="0">
                <a:latin typeface="Arial Narrow" panose="020B0606020202030204" pitchFamily="34" charset="0"/>
              </a:rPr>
              <a:t>f</a:t>
            </a:r>
            <a:r>
              <a:rPr lang="fr-FR" i="1" dirty="0" smtClean="0">
                <a:latin typeface="Arial Narrow" panose="020B0606020202030204" pitchFamily="34" charset="0"/>
              </a:rPr>
              <a:t>or structure </a:t>
            </a:r>
            <a:r>
              <a:rPr lang="fr-FR" i="1" dirty="0" err="1" smtClean="0">
                <a:latin typeface="Arial Narrow" panose="020B0606020202030204" pitchFamily="34" charset="0"/>
              </a:rPr>
              <a:t>refinement</a:t>
            </a:r>
            <a:endParaRPr lang="fr-FR" i="1" dirty="0">
              <a:latin typeface="Arial Narrow" panose="020B0606020202030204" pitchFamily="34" charset="0"/>
            </a:endParaRPr>
          </a:p>
        </p:txBody>
      </p:sp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250" y="4181830"/>
            <a:ext cx="722782" cy="111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AAB8-1117-403A-BC85-5A2397792C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2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8" grpId="0"/>
      <p:bldP spid="19496" grpId="0"/>
      <p:bldP spid="19500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8" y="1362612"/>
            <a:ext cx="8926667" cy="460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250825" y="813643"/>
            <a:ext cx="8223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000"/>
              <a:t>I</a:t>
            </a:r>
            <a:r>
              <a:rPr lang="en-US" altLang="fr-FR" sz="2000"/>
              <a:t>ntensity extraction along the rings by segments using an ImageJ plugin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3"/>
          <a:stretch/>
        </p:blipFill>
        <p:spPr bwMode="auto">
          <a:xfrm>
            <a:off x="-10634" y="2"/>
            <a:ext cx="9180000" cy="71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919470" y="7782"/>
            <a:ext cx="4572000" cy="695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Structural Analysis of Nanomaterials</a:t>
            </a:r>
          </a:p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using Electron Diffraction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4551457" y="1699631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</a:t>
            </a:r>
            <a:endParaRPr lang="fr-FR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385597" y="2286811"/>
            <a:ext cx="1152128" cy="3600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501569" y="2182394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</a:t>
            </a:r>
            <a:endParaRPr lang="fr-FR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9" y="1366711"/>
            <a:ext cx="8926667" cy="456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68227" y="3665946"/>
            <a:ext cx="1224136" cy="64305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4931308" y="2407129"/>
            <a:ext cx="2032858" cy="30179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25"/>
          <p:cNvSpPr>
            <a:spLocks noChangeArrowheads="1"/>
          </p:cNvSpPr>
          <p:nvPr/>
        </p:nvSpPr>
        <p:spPr bwMode="auto">
          <a:xfrm>
            <a:off x="1595370" y="6237312"/>
            <a:ext cx="7428637" cy="3693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>
                <a:solidFill>
                  <a:schemeClr val="bg1"/>
                </a:solidFill>
              </a:rPr>
              <a:t>o</a:t>
            </a:r>
            <a:r>
              <a:rPr lang="fr-FR" altLang="fr-FR" sz="1800" dirty="0" err="1" smtClean="0">
                <a:solidFill>
                  <a:schemeClr val="bg1"/>
                </a:solidFill>
              </a:rPr>
              <a:t>nly</a:t>
            </a:r>
            <a:r>
              <a:rPr lang="fr-FR" altLang="fr-FR" sz="1800" dirty="0" smtClean="0">
                <a:solidFill>
                  <a:schemeClr val="bg1"/>
                </a:solidFill>
              </a:rPr>
              <a:t> </a:t>
            </a:r>
            <a:r>
              <a:rPr lang="fr-FR" altLang="fr-FR" sz="1800" dirty="0" err="1" smtClean="0">
                <a:solidFill>
                  <a:schemeClr val="bg1"/>
                </a:solidFill>
              </a:rPr>
              <a:t>dependent</a:t>
            </a:r>
            <a:r>
              <a:rPr lang="fr-FR" altLang="fr-FR" sz="1800" dirty="0" smtClean="0">
                <a:solidFill>
                  <a:schemeClr val="bg1"/>
                </a:solidFill>
              </a:rPr>
              <a:t> of the </a:t>
            </a:r>
            <a:r>
              <a:rPr lang="fr-FR" altLang="fr-FR" sz="1800" dirty="0" err="1" smtClean="0">
                <a:solidFill>
                  <a:schemeClr val="bg1"/>
                </a:solidFill>
              </a:rPr>
              <a:t>specification</a:t>
            </a:r>
            <a:r>
              <a:rPr lang="fr-FR" altLang="fr-FR" sz="1800" dirty="0" smtClean="0">
                <a:solidFill>
                  <a:schemeClr val="bg1"/>
                </a:solidFill>
              </a:rPr>
              <a:t> of </a:t>
            </a:r>
            <a:r>
              <a:rPr lang="fr-FR" altLang="fr-FR" sz="1800" dirty="0" err="1" smtClean="0">
                <a:solidFill>
                  <a:schemeClr val="bg1"/>
                </a:solidFill>
              </a:rPr>
              <a:t>your</a:t>
            </a:r>
            <a:r>
              <a:rPr lang="fr-FR" altLang="fr-FR" sz="1800" dirty="0" smtClean="0">
                <a:solidFill>
                  <a:schemeClr val="bg1"/>
                </a:solidFill>
              </a:rPr>
              <a:t> CCD camera</a:t>
            </a:r>
            <a:r>
              <a:rPr lang="fr-FR" altLang="fr-FR" sz="1800" dirty="0" smtClean="0">
                <a:solidFill>
                  <a:schemeClr val="bg1"/>
                </a:solidFill>
                <a:cs typeface="Arial" charset="0"/>
              </a:rPr>
              <a:t>►</a:t>
            </a:r>
            <a:r>
              <a:rPr lang="fr-FR" altLang="fr-FR" sz="1800" dirty="0" smtClean="0">
                <a:solidFill>
                  <a:schemeClr val="bg1"/>
                </a:solidFill>
              </a:rPr>
              <a:t> </a:t>
            </a:r>
            <a:r>
              <a:rPr lang="fr-FR" altLang="fr-FR" sz="1800" b="1" dirty="0" smtClean="0">
                <a:solidFill>
                  <a:schemeClr val="bg1"/>
                </a:solidFill>
              </a:rPr>
              <a:t>pixel </a:t>
            </a:r>
            <a:r>
              <a:rPr lang="fr-FR" altLang="fr-FR" sz="1800" b="1" dirty="0">
                <a:solidFill>
                  <a:schemeClr val="bg1"/>
                </a:solidFill>
              </a:rPr>
              <a:t>to </a:t>
            </a:r>
            <a:r>
              <a:rPr lang="fr-FR" altLang="fr-FR" sz="1800" b="1" dirty="0" smtClean="0">
                <a:solidFill>
                  <a:schemeClr val="bg1"/>
                </a:solidFill>
              </a:rPr>
              <a:t>mm</a:t>
            </a:r>
            <a:endParaRPr lang="en-US" altLang="fr-FR" sz="1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588224" y="366594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ixel size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AAB8-1117-403A-BC85-5A2397792C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7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 animBg="1"/>
      <p:bldP spid="36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7" descr="load-data-cu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r="-492"/>
          <a:stretch/>
        </p:blipFill>
        <p:spPr bwMode="auto">
          <a:xfrm>
            <a:off x="3924000" y="1261318"/>
            <a:ext cx="5148000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250825" y="813643"/>
            <a:ext cx="8223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000"/>
              <a:t>I</a:t>
            </a:r>
            <a:r>
              <a:rPr lang="en-US" altLang="fr-FR" sz="2000"/>
              <a:t>ntensity extraction along the rings by segments using an ImageJ plugin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3"/>
          <a:stretch/>
        </p:blipFill>
        <p:spPr bwMode="auto">
          <a:xfrm>
            <a:off x="-10634" y="2"/>
            <a:ext cx="9180000" cy="71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919470" y="7782"/>
            <a:ext cx="4572000" cy="695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Structural Analysis of Nanomaterials</a:t>
            </a:r>
          </a:p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using Electron Diffraction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8486345" y="2420888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</a:t>
            </a:r>
            <a:endParaRPr lang="fr-FR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3312368" cy="50474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634" y="6406540"/>
            <a:ext cx="91546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i="1" dirty="0">
                <a:latin typeface="Arial Narrow" panose="020B0606020202030204" pitchFamily="34" charset="0"/>
              </a:rPr>
              <a:t>Transmission geometry for TEM </a:t>
            </a:r>
            <a:r>
              <a:rPr lang="en-GB" sz="2000" i="1" dirty="0" smtClean="0">
                <a:latin typeface="Arial Narrow" panose="020B0606020202030204" pitchFamily="34" charset="0"/>
              </a:rPr>
              <a:t>scattering experiments </a:t>
            </a:r>
            <a:r>
              <a:rPr lang="en-GB" sz="2000" i="1" dirty="0">
                <a:latin typeface="Arial Narrow" panose="020B0606020202030204" pitchFamily="34" charset="0"/>
              </a:rPr>
              <a:t>with the nomenclature used in MAUD</a:t>
            </a:r>
            <a:endParaRPr lang="fr-FR" sz="2000" i="1" dirty="0">
              <a:latin typeface="Arial Narrow" panose="020B0606020202030204" pitchFamily="34" charset="0"/>
            </a:endParaRPr>
          </a:p>
        </p:txBody>
      </p:sp>
      <p:grpSp>
        <p:nvGrpSpPr>
          <p:cNvPr id="30" name="Group 17"/>
          <p:cNvGrpSpPr>
            <a:grpSpLocks/>
          </p:cNvGrpSpPr>
          <p:nvPr/>
        </p:nvGrpSpPr>
        <p:grpSpPr bwMode="auto">
          <a:xfrm>
            <a:off x="5292725" y="3206006"/>
            <a:ext cx="2370138" cy="1714500"/>
            <a:chOff x="3334" y="1979"/>
            <a:chExt cx="1493" cy="1080"/>
          </a:xfrm>
        </p:grpSpPr>
        <p:sp>
          <p:nvSpPr>
            <p:cNvPr id="31" name="AutoShape 10"/>
            <p:cNvSpPr>
              <a:spLocks noChangeArrowheads="1"/>
            </p:cNvSpPr>
            <p:nvPr/>
          </p:nvSpPr>
          <p:spPr bwMode="auto">
            <a:xfrm rot="-5400000">
              <a:off x="4175" y="2547"/>
              <a:ext cx="86" cy="770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35" name="Arc 11"/>
            <p:cNvSpPr>
              <a:spLocks/>
            </p:cNvSpPr>
            <p:nvPr/>
          </p:nvSpPr>
          <p:spPr bwMode="auto">
            <a:xfrm rot="5546486" flipH="1">
              <a:off x="4116" y="2362"/>
              <a:ext cx="519" cy="38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04" y="0"/>
                    <a:pt x="21565" y="9632"/>
                    <a:pt x="21599" y="21537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04" y="0"/>
                    <a:pt x="21565" y="9632"/>
                    <a:pt x="21599" y="2153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12"/>
            <p:cNvSpPr>
              <a:spLocks noChangeArrowheads="1"/>
            </p:cNvSpPr>
            <p:nvPr/>
          </p:nvSpPr>
          <p:spPr bwMode="auto">
            <a:xfrm>
              <a:off x="4589" y="2847"/>
              <a:ext cx="23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i="1">
                  <a:solidFill>
                    <a:srgbClr val="FFFF00"/>
                  </a:solidFill>
                </a:rPr>
                <a:t>3°</a:t>
              </a:r>
              <a:endParaRPr lang="en-US" altLang="fr-FR" sz="1600" i="1">
                <a:solidFill>
                  <a:srgbClr val="FFFF00"/>
                </a:solidFill>
              </a:endParaRPr>
            </a:p>
          </p:txBody>
        </p:sp>
        <p:sp>
          <p:nvSpPr>
            <p:cNvPr id="37" name="Line 13"/>
            <p:cNvSpPr>
              <a:spLocks noChangeShapeType="1"/>
            </p:cNvSpPr>
            <p:nvPr/>
          </p:nvSpPr>
          <p:spPr bwMode="auto">
            <a:xfrm>
              <a:off x="3845" y="2932"/>
              <a:ext cx="760" cy="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Rectangle 14"/>
            <p:cNvSpPr>
              <a:spLocks noChangeArrowheads="1"/>
            </p:cNvSpPr>
            <p:nvPr/>
          </p:nvSpPr>
          <p:spPr bwMode="auto">
            <a:xfrm>
              <a:off x="3334" y="1979"/>
              <a:ext cx="92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i="1">
                  <a:solidFill>
                    <a:srgbClr val="FFFF00"/>
                  </a:solidFill>
                </a:rPr>
                <a:t>120 patterns</a:t>
              </a:r>
              <a:endParaRPr lang="en-US" altLang="fr-FR" sz="1800" i="1">
                <a:solidFill>
                  <a:srgbClr val="FFFF00"/>
                </a:solidFill>
              </a:endParaRPr>
            </a:p>
          </p:txBody>
        </p:sp>
        <p:sp>
          <p:nvSpPr>
            <p:cNvPr id="39" name="Line 15"/>
            <p:cNvSpPr>
              <a:spLocks noChangeShapeType="1"/>
            </p:cNvSpPr>
            <p:nvPr/>
          </p:nvSpPr>
          <p:spPr bwMode="auto">
            <a:xfrm rot="-300000">
              <a:off x="4556" y="2893"/>
              <a:ext cx="0" cy="34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16"/>
            <p:cNvSpPr>
              <a:spLocks noChangeShapeType="1"/>
            </p:cNvSpPr>
            <p:nvPr/>
          </p:nvSpPr>
          <p:spPr bwMode="auto">
            <a:xfrm rot="-10500000">
              <a:off x="4556" y="2939"/>
              <a:ext cx="0" cy="33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Text Box 22"/>
          <p:cNvSpPr txBox="1">
            <a:spLocks noChangeArrowheads="1"/>
          </p:cNvSpPr>
          <p:nvPr/>
        </p:nvSpPr>
        <p:spPr bwMode="auto">
          <a:xfrm>
            <a:off x="5867400" y="5077668"/>
            <a:ext cx="1787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FF00"/>
                </a:solidFill>
              </a:rPr>
              <a:t>CAKING</a:t>
            </a:r>
            <a:endParaRPr lang="en-US" altLang="fr-FR" b="1">
              <a:solidFill>
                <a:srgbClr val="FFFF00"/>
              </a:solidFill>
            </a:endParaRPr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4427538" y="6014293"/>
            <a:ext cx="3359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solidFill>
                  <a:srgbClr val="FFFF00"/>
                </a:solidFill>
              </a:rPr>
              <a:t>chi=phi=0° / omega=90° / eta: 0° to 360°</a:t>
            </a:r>
            <a:endParaRPr lang="en-US" altLang="fr-FR" sz="1400" i="1">
              <a:solidFill>
                <a:srgbClr val="FFFF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AAB8-1117-403A-BC85-5A2397792C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9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7" descr="load-data-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1261318"/>
            <a:ext cx="7316787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250825" y="813643"/>
            <a:ext cx="8223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000"/>
              <a:t>I</a:t>
            </a:r>
            <a:r>
              <a:rPr lang="en-US" altLang="fr-FR" sz="2000"/>
              <a:t>ntensity extraction along the rings by segments using an ImageJ plugin</a:t>
            </a:r>
          </a:p>
        </p:txBody>
      </p:sp>
      <p:grpSp>
        <p:nvGrpSpPr>
          <p:cNvPr id="7185" name="Group 17"/>
          <p:cNvGrpSpPr>
            <a:grpSpLocks/>
          </p:cNvGrpSpPr>
          <p:nvPr/>
        </p:nvGrpSpPr>
        <p:grpSpPr bwMode="auto">
          <a:xfrm>
            <a:off x="5292725" y="3206006"/>
            <a:ext cx="2370138" cy="1714500"/>
            <a:chOff x="3334" y="1979"/>
            <a:chExt cx="1493" cy="1080"/>
          </a:xfrm>
        </p:grpSpPr>
        <p:sp>
          <p:nvSpPr>
            <p:cNvPr id="6165" name="AutoShape 10"/>
            <p:cNvSpPr>
              <a:spLocks noChangeArrowheads="1"/>
            </p:cNvSpPr>
            <p:nvPr/>
          </p:nvSpPr>
          <p:spPr bwMode="auto">
            <a:xfrm rot="-5400000">
              <a:off x="4175" y="2547"/>
              <a:ext cx="86" cy="770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6166" name="Arc 11"/>
            <p:cNvSpPr>
              <a:spLocks/>
            </p:cNvSpPr>
            <p:nvPr/>
          </p:nvSpPr>
          <p:spPr bwMode="auto">
            <a:xfrm rot="5546486" flipH="1">
              <a:off x="4116" y="2362"/>
              <a:ext cx="519" cy="38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04" y="0"/>
                    <a:pt x="21565" y="9632"/>
                    <a:pt x="21599" y="21537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04" y="0"/>
                    <a:pt x="21565" y="9632"/>
                    <a:pt x="21599" y="2153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Rectangle 12"/>
            <p:cNvSpPr>
              <a:spLocks noChangeArrowheads="1"/>
            </p:cNvSpPr>
            <p:nvPr/>
          </p:nvSpPr>
          <p:spPr bwMode="auto">
            <a:xfrm>
              <a:off x="4589" y="2847"/>
              <a:ext cx="23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i="1" dirty="0" smtClean="0">
                  <a:solidFill>
                    <a:srgbClr val="FFFF00"/>
                  </a:solidFill>
                </a:rPr>
                <a:t>5°</a:t>
              </a:r>
              <a:endParaRPr lang="en-US" altLang="fr-FR" sz="1600" i="1" dirty="0">
                <a:solidFill>
                  <a:srgbClr val="FFFF00"/>
                </a:solidFill>
              </a:endParaRPr>
            </a:p>
          </p:txBody>
        </p:sp>
        <p:sp>
          <p:nvSpPr>
            <p:cNvPr id="6168" name="Line 13"/>
            <p:cNvSpPr>
              <a:spLocks noChangeShapeType="1"/>
            </p:cNvSpPr>
            <p:nvPr/>
          </p:nvSpPr>
          <p:spPr bwMode="auto">
            <a:xfrm>
              <a:off x="3845" y="2932"/>
              <a:ext cx="760" cy="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9" name="Rectangle 14"/>
            <p:cNvSpPr>
              <a:spLocks noChangeArrowheads="1"/>
            </p:cNvSpPr>
            <p:nvPr/>
          </p:nvSpPr>
          <p:spPr bwMode="auto">
            <a:xfrm>
              <a:off x="3334" y="1979"/>
              <a:ext cx="84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i="1" dirty="0" smtClean="0">
                  <a:solidFill>
                    <a:srgbClr val="FFFF00"/>
                  </a:solidFill>
                </a:rPr>
                <a:t>72 </a:t>
              </a:r>
              <a:r>
                <a:rPr lang="fr-FR" altLang="fr-FR" sz="1800" i="1" dirty="0">
                  <a:solidFill>
                    <a:srgbClr val="FFFF00"/>
                  </a:solidFill>
                </a:rPr>
                <a:t>patterns</a:t>
              </a:r>
              <a:endParaRPr lang="en-US" altLang="fr-FR" sz="1800" i="1" dirty="0">
                <a:solidFill>
                  <a:srgbClr val="FFFF00"/>
                </a:solidFill>
              </a:endParaRPr>
            </a:p>
          </p:txBody>
        </p:sp>
        <p:sp>
          <p:nvSpPr>
            <p:cNvPr id="6170" name="Line 15"/>
            <p:cNvSpPr>
              <a:spLocks noChangeShapeType="1"/>
            </p:cNvSpPr>
            <p:nvPr/>
          </p:nvSpPr>
          <p:spPr bwMode="auto">
            <a:xfrm rot="-300000">
              <a:off x="4556" y="2893"/>
              <a:ext cx="0" cy="34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1" name="Line 16"/>
            <p:cNvSpPr>
              <a:spLocks noChangeShapeType="1"/>
            </p:cNvSpPr>
            <p:nvPr/>
          </p:nvSpPr>
          <p:spPr bwMode="auto">
            <a:xfrm rot="-10500000">
              <a:off x="4556" y="2939"/>
              <a:ext cx="0" cy="33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5867400" y="5077668"/>
            <a:ext cx="1787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FF00"/>
                </a:solidFill>
              </a:rPr>
              <a:t>CAKING</a:t>
            </a:r>
            <a:endParaRPr lang="en-US" altLang="fr-FR" b="1">
              <a:solidFill>
                <a:srgbClr val="FFFF00"/>
              </a:solidFill>
            </a:endParaRP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4427538" y="6014293"/>
            <a:ext cx="3359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solidFill>
                  <a:srgbClr val="FFFF00"/>
                </a:solidFill>
              </a:rPr>
              <a:t>chi=phi=0° / omega=90° / eta: 0° to 360°</a:t>
            </a:r>
            <a:endParaRPr lang="en-US" altLang="fr-FR" sz="1400" i="1">
              <a:solidFill>
                <a:srgbClr val="FFFF00"/>
              </a:solidFill>
            </a:endParaRPr>
          </a:p>
        </p:txBody>
      </p:sp>
      <p:grpSp>
        <p:nvGrpSpPr>
          <p:cNvPr id="7202" name="Group 34"/>
          <p:cNvGrpSpPr>
            <a:grpSpLocks/>
          </p:cNvGrpSpPr>
          <p:nvPr/>
        </p:nvGrpSpPr>
        <p:grpSpPr bwMode="auto">
          <a:xfrm>
            <a:off x="3995738" y="3836243"/>
            <a:ext cx="2476500" cy="1314450"/>
            <a:chOff x="2517" y="2285"/>
            <a:chExt cx="1560" cy="828"/>
          </a:xfrm>
        </p:grpSpPr>
        <p:sp>
          <p:nvSpPr>
            <p:cNvPr id="6160" name="Text Box 32"/>
            <p:cNvSpPr txBox="1">
              <a:spLocks noChangeArrowheads="1"/>
            </p:cNvSpPr>
            <p:nvPr/>
          </p:nvSpPr>
          <p:spPr bwMode="auto">
            <a:xfrm>
              <a:off x="2517" y="2285"/>
              <a:ext cx="870" cy="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>
                  <a:solidFill>
                    <a:srgbClr val="FFFF00"/>
                  </a:solidFill>
                  <a:latin typeface="Arial Narrow" pitchFamily="34" charset="0"/>
                </a:rPr>
                <a:t>estimation of the center position using a reference circle on the screen</a:t>
              </a:r>
              <a:endParaRPr lang="en-US" altLang="fr-FR" sz="1600">
                <a:solidFill>
                  <a:srgbClr val="FFFF00"/>
                </a:solidFill>
                <a:latin typeface="Arial Narrow" pitchFamily="34" charset="0"/>
              </a:endParaRPr>
            </a:p>
          </p:txBody>
        </p:sp>
        <p:sp>
          <p:nvSpPr>
            <p:cNvPr id="6161" name="Oval 33"/>
            <p:cNvSpPr>
              <a:spLocks noChangeArrowheads="1"/>
            </p:cNvSpPr>
            <p:nvPr/>
          </p:nvSpPr>
          <p:spPr bwMode="auto">
            <a:xfrm>
              <a:off x="3578" y="2586"/>
              <a:ext cx="499" cy="499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3"/>
          <a:stretch/>
        </p:blipFill>
        <p:spPr bwMode="auto">
          <a:xfrm>
            <a:off x="-10634" y="2"/>
            <a:ext cx="9180000" cy="71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919470" y="7782"/>
            <a:ext cx="4572000" cy="695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Structural Analysis of Nanomaterials</a:t>
            </a:r>
          </a:p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using Electron Diffraction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8486345" y="2420888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</a:t>
            </a:r>
            <a:endParaRPr lang="fr-FR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94470"/>
            <a:ext cx="28575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187624" y="2442542"/>
            <a:ext cx="2004788" cy="15121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AAB8-1117-403A-BC85-5A2397792C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4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0" grpId="0"/>
      <p:bldP spid="7192" grpId="0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2" r="-456" b="-2313"/>
          <a:stretch>
            <a:fillRect/>
          </a:stretch>
        </p:blipFill>
        <p:spPr bwMode="auto">
          <a:xfrm>
            <a:off x="100013" y="1461219"/>
            <a:ext cx="4754562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r="3069" b="16002"/>
          <a:stretch>
            <a:fillRect/>
          </a:stretch>
        </p:blipFill>
        <p:spPr bwMode="auto">
          <a:xfrm>
            <a:off x="4691063" y="1459631"/>
            <a:ext cx="4373562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r="2742" b="18279"/>
          <a:stretch>
            <a:fillRect/>
          </a:stretch>
        </p:blipFill>
        <p:spPr bwMode="auto">
          <a:xfrm>
            <a:off x="4691063" y="1469156"/>
            <a:ext cx="4373562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Rectangle 3"/>
          <p:cNvSpPr>
            <a:spLocks noChangeArrowheads="1"/>
          </p:cNvSpPr>
          <p:nvPr/>
        </p:nvSpPr>
        <p:spPr bwMode="auto">
          <a:xfrm>
            <a:off x="601663" y="5576019"/>
            <a:ext cx="42529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>
                <a:latin typeface="Arial Narrow" pitchFamily="34" charset="0"/>
              </a:rPr>
              <a:t>Pawley fitting without refining center or tilting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>
                <a:latin typeface="Arial Narrow" pitchFamily="34" charset="0"/>
              </a:rPr>
              <a:t>Centre defined graphically on the image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>
                <a:latin typeface="Arial Narrow" pitchFamily="34" charset="0"/>
              </a:rPr>
              <a:t>Rwp = 2.83 % </a:t>
            </a:r>
            <a:endParaRPr lang="fr-FR" altLang="fr-FR" sz="1800">
              <a:latin typeface="Arial Narrow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153025" y="4780681"/>
            <a:ext cx="39116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>
                <a:latin typeface="Arial Narrow" pitchFamily="34" charset="0"/>
              </a:rPr>
              <a:t>Pawley fitting refining center but not tilting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>
                <a:latin typeface="Arial Narrow" pitchFamily="34" charset="0"/>
              </a:rPr>
              <a:t>x-center error = -0.00717(5) mm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>
                <a:latin typeface="Arial Narrow" pitchFamily="34" charset="0"/>
              </a:rPr>
              <a:t>y-center error = -0.01278(5) mm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>
                <a:latin typeface="Arial Narrow" pitchFamily="34" charset="0"/>
              </a:rPr>
              <a:t>Rwp = 2.32 %</a:t>
            </a:r>
            <a:endParaRPr lang="fr-FR" altLang="fr-FR" sz="1800">
              <a:latin typeface="Arial Narrow" pitchFamily="34" charset="0"/>
            </a:endParaRPr>
          </a:p>
        </p:txBody>
      </p:sp>
      <p:sp>
        <p:nvSpPr>
          <p:cNvPr id="18443" name="Rectangle 10"/>
          <p:cNvSpPr>
            <a:spLocks noChangeArrowheads="1"/>
          </p:cNvSpPr>
          <p:nvPr/>
        </p:nvSpPr>
        <p:spPr bwMode="auto">
          <a:xfrm>
            <a:off x="95250" y="915119"/>
            <a:ext cx="7429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/>
              <a:t> Corrections for center position and </a:t>
            </a:r>
            <a:r>
              <a:rPr lang="fr-FR" altLang="fr-FR" sz="2000" dirty="0" err="1"/>
              <a:t>elliptical</a:t>
            </a:r>
            <a:r>
              <a:rPr lang="fr-FR" altLang="fr-FR" sz="2000" dirty="0"/>
              <a:t> </a:t>
            </a:r>
            <a:r>
              <a:rPr lang="fr-FR" altLang="fr-FR" sz="2000" dirty="0" err="1"/>
              <a:t>distortion</a:t>
            </a:r>
            <a:r>
              <a:rPr lang="fr-FR" altLang="fr-FR" sz="2000" dirty="0"/>
              <a:t> ?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148263" y="4771156"/>
            <a:ext cx="3873500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 Narrow" pitchFamily="34" charset="0"/>
              </a:rPr>
              <a:t>Pawley fitting refining centre and tilting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 Narrow" pitchFamily="34" charset="0"/>
              </a:rPr>
              <a:t>x-center error = -0.00755(4) mm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 Narrow" pitchFamily="34" charset="0"/>
              </a:rPr>
              <a:t>y-center error = -0.01093(4) mm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 Narrow" pitchFamily="34" charset="0"/>
              </a:rPr>
              <a:t>tilting error x (sin(error)) = -0.0048(3)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 Narrow" pitchFamily="34" charset="0"/>
              </a:rPr>
              <a:t>tilting error y (sin(error)) = 0.1211(3)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 Narrow" pitchFamily="34" charset="0"/>
              </a:rPr>
              <a:t>Rwp = 1.56 % 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3"/>
          <a:stretch/>
        </p:blipFill>
        <p:spPr bwMode="auto">
          <a:xfrm>
            <a:off x="-10634" y="2"/>
            <a:ext cx="9180000" cy="71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19470" y="7782"/>
            <a:ext cx="4572000" cy="695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Structural Analysis of Nanomaterials</a:t>
            </a:r>
          </a:p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using Electron Diffraction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AAB8-1117-403A-BC85-5A2397792C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569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7" descr="load-data-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1261318"/>
            <a:ext cx="7316787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250825" y="813643"/>
            <a:ext cx="8223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000"/>
              <a:t>I</a:t>
            </a:r>
            <a:r>
              <a:rPr lang="en-US" altLang="fr-FR" sz="2000"/>
              <a:t>ntensity extraction along the rings by segments using an ImageJ plugin</a:t>
            </a:r>
          </a:p>
        </p:txBody>
      </p:sp>
      <p:grpSp>
        <p:nvGrpSpPr>
          <p:cNvPr id="7185" name="Group 17"/>
          <p:cNvGrpSpPr>
            <a:grpSpLocks/>
          </p:cNvGrpSpPr>
          <p:nvPr/>
        </p:nvGrpSpPr>
        <p:grpSpPr bwMode="auto">
          <a:xfrm>
            <a:off x="5292725" y="3206006"/>
            <a:ext cx="2370138" cy="1714500"/>
            <a:chOff x="3334" y="1979"/>
            <a:chExt cx="1493" cy="1080"/>
          </a:xfrm>
        </p:grpSpPr>
        <p:sp>
          <p:nvSpPr>
            <p:cNvPr id="6165" name="AutoShape 10"/>
            <p:cNvSpPr>
              <a:spLocks noChangeArrowheads="1"/>
            </p:cNvSpPr>
            <p:nvPr/>
          </p:nvSpPr>
          <p:spPr bwMode="auto">
            <a:xfrm rot="-5400000">
              <a:off x="4175" y="2547"/>
              <a:ext cx="86" cy="770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6166" name="Arc 11"/>
            <p:cNvSpPr>
              <a:spLocks/>
            </p:cNvSpPr>
            <p:nvPr/>
          </p:nvSpPr>
          <p:spPr bwMode="auto">
            <a:xfrm rot="5546486" flipH="1">
              <a:off x="4116" y="2362"/>
              <a:ext cx="519" cy="38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04" y="0"/>
                    <a:pt x="21565" y="9632"/>
                    <a:pt x="21599" y="21537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04" y="0"/>
                    <a:pt x="21565" y="9632"/>
                    <a:pt x="21599" y="2153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Rectangle 12"/>
            <p:cNvSpPr>
              <a:spLocks noChangeArrowheads="1"/>
            </p:cNvSpPr>
            <p:nvPr/>
          </p:nvSpPr>
          <p:spPr bwMode="auto">
            <a:xfrm>
              <a:off x="4589" y="2847"/>
              <a:ext cx="23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i="1" dirty="0" smtClean="0">
                  <a:solidFill>
                    <a:srgbClr val="FFFF00"/>
                  </a:solidFill>
                </a:rPr>
                <a:t>5°</a:t>
              </a:r>
              <a:endParaRPr lang="en-US" altLang="fr-FR" sz="1600" i="1" dirty="0">
                <a:solidFill>
                  <a:srgbClr val="FFFF00"/>
                </a:solidFill>
              </a:endParaRPr>
            </a:p>
          </p:txBody>
        </p:sp>
        <p:sp>
          <p:nvSpPr>
            <p:cNvPr id="6168" name="Line 13"/>
            <p:cNvSpPr>
              <a:spLocks noChangeShapeType="1"/>
            </p:cNvSpPr>
            <p:nvPr/>
          </p:nvSpPr>
          <p:spPr bwMode="auto">
            <a:xfrm>
              <a:off x="3845" y="2932"/>
              <a:ext cx="760" cy="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9" name="Rectangle 14"/>
            <p:cNvSpPr>
              <a:spLocks noChangeArrowheads="1"/>
            </p:cNvSpPr>
            <p:nvPr/>
          </p:nvSpPr>
          <p:spPr bwMode="auto">
            <a:xfrm>
              <a:off x="3334" y="1979"/>
              <a:ext cx="84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i="1" dirty="0" smtClean="0">
                  <a:solidFill>
                    <a:srgbClr val="FFFF00"/>
                  </a:solidFill>
                </a:rPr>
                <a:t>72 </a:t>
              </a:r>
              <a:r>
                <a:rPr lang="fr-FR" altLang="fr-FR" sz="1800" i="1" dirty="0">
                  <a:solidFill>
                    <a:srgbClr val="FFFF00"/>
                  </a:solidFill>
                </a:rPr>
                <a:t>patterns</a:t>
              </a:r>
              <a:endParaRPr lang="en-US" altLang="fr-FR" sz="1800" i="1" dirty="0">
                <a:solidFill>
                  <a:srgbClr val="FFFF00"/>
                </a:solidFill>
              </a:endParaRPr>
            </a:p>
          </p:txBody>
        </p:sp>
        <p:sp>
          <p:nvSpPr>
            <p:cNvPr id="6170" name="Line 15"/>
            <p:cNvSpPr>
              <a:spLocks noChangeShapeType="1"/>
            </p:cNvSpPr>
            <p:nvPr/>
          </p:nvSpPr>
          <p:spPr bwMode="auto">
            <a:xfrm rot="-300000">
              <a:off x="4556" y="2893"/>
              <a:ext cx="0" cy="34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1" name="Line 16"/>
            <p:cNvSpPr>
              <a:spLocks noChangeShapeType="1"/>
            </p:cNvSpPr>
            <p:nvPr/>
          </p:nvSpPr>
          <p:spPr bwMode="auto">
            <a:xfrm rot="-10500000">
              <a:off x="4556" y="2939"/>
              <a:ext cx="0" cy="33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5867400" y="5077668"/>
            <a:ext cx="1787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FF00"/>
                </a:solidFill>
              </a:rPr>
              <a:t>CAKING</a:t>
            </a:r>
            <a:endParaRPr lang="en-US" altLang="fr-FR" b="1">
              <a:solidFill>
                <a:srgbClr val="FFFF00"/>
              </a:solidFill>
            </a:endParaRP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4427538" y="6014293"/>
            <a:ext cx="3359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solidFill>
                  <a:srgbClr val="FFFF00"/>
                </a:solidFill>
              </a:rPr>
              <a:t>chi=phi=0° / omega=90° / eta: 0° to 360°</a:t>
            </a:r>
            <a:endParaRPr lang="en-US" altLang="fr-FR" sz="1400" i="1">
              <a:solidFill>
                <a:srgbClr val="FFFF00"/>
              </a:solidFill>
            </a:endParaRPr>
          </a:p>
        </p:txBody>
      </p:sp>
      <p:grpSp>
        <p:nvGrpSpPr>
          <p:cNvPr id="7202" name="Group 34"/>
          <p:cNvGrpSpPr>
            <a:grpSpLocks/>
          </p:cNvGrpSpPr>
          <p:nvPr/>
        </p:nvGrpSpPr>
        <p:grpSpPr bwMode="auto">
          <a:xfrm>
            <a:off x="3995738" y="3836243"/>
            <a:ext cx="2476500" cy="1314450"/>
            <a:chOff x="2517" y="2285"/>
            <a:chExt cx="1560" cy="828"/>
          </a:xfrm>
        </p:grpSpPr>
        <p:sp>
          <p:nvSpPr>
            <p:cNvPr id="6160" name="Text Box 32"/>
            <p:cNvSpPr txBox="1">
              <a:spLocks noChangeArrowheads="1"/>
            </p:cNvSpPr>
            <p:nvPr/>
          </p:nvSpPr>
          <p:spPr bwMode="auto">
            <a:xfrm>
              <a:off x="2517" y="2285"/>
              <a:ext cx="870" cy="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>
                  <a:solidFill>
                    <a:srgbClr val="FFFF00"/>
                  </a:solidFill>
                  <a:latin typeface="Arial Narrow" pitchFamily="34" charset="0"/>
                </a:rPr>
                <a:t>estimation of the center position using a reference circle on the screen</a:t>
              </a:r>
              <a:endParaRPr lang="en-US" altLang="fr-FR" sz="1600">
                <a:solidFill>
                  <a:srgbClr val="FFFF00"/>
                </a:solidFill>
                <a:latin typeface="Arial Narrow" pitchFamily="34" charset="0"/>
              </a:endParaRPr>
            </a:p>
          </p:txBody>
        </p:sp>
        <p:sp>
          <p:nvSpPr>
            <p:cNvPr id="6161" name="Oval 33"/>
            <p:cNvSpPr>
              <a:spLocks noChangeArrowheads="1"/>
            </p:cNvSpPr>
            <p:nvPr/>
          </p:nvSpPr>
          <p:spPr bwMode="auto">
            <a:xfrm>
              <a:off x="3578" y="2586"/>
              <a:ext cx="499" cy="499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3"/>
          <a:stretch/>
        </p:blipFill>
        <p:spPr bwMode="auto">
          <a:xfrm>
            <a:off x="-10634" y="2"/>
            <a:ext cx="9180000" cy="71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919470" y="7782"/>
            <a:ext cx="4572000" cy="695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Structural Analysis of Nanomaterials</a:t>
            </a:r>
          </a:p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using Electron Diffraction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8486345" y="2420888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</a:t>
            </a:r>
            <a:endParaRPr lang="fr-FR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94470"/>
            <a:ext cx="28575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25"/>
          <p:cNvSpPr>
            <a:spLocks noChangeArrowheads="1"/>
          </p:cNvSpPr>
          <p:nvPr/>
        </p:nvSpPr>
        <p:spPr bwMode="auto">
          <a:xfrm>
            <a:off x="1477043" y="6381328"/>
            <a:ext cx="6839373" cy="3693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>
                <a:solidFill>
                  <a:schemeClr val="bg1"/>
                </a:solidFill>
              </a:rPr>
              <a:t>w</a:t>
            </a:r>
            <a:r>
              <a:rPr lang="fr-FR" altLang="fr-FR" sz="1800" dirty="0" err="1" smtClean="0">
                <a:solidFill>
                  <a:schemeClr val="bg1"/>
                </a:solidFill>
              </a:rPr>
              <a:t>e</a:t>
            </a:r>
            <a:r>
              <a:rPr lang="fr-FR" altLang="fr-FR" sz="1800" dirty="0" smtClean="0">
                <a:solidFill>
                  <a:schemeClr val="bg1"/>
                </a:solidFill>
              </a:rPr>
              <a:t> have to </a:t>
            </a:r>
            <a:r>
              <a:rPr lang="fr-FR" altLang="fr-FR" sz="1800" dirty="0" err="1" smtClean="0">
                <a:solidFill>
                  <a:schemeClr val="bg1"/>
                </a:solidFill>
              </a:rPr>
              <a:t>calibrate</a:t>
            </a:r>
            <a:r>
              <a:rPr lang="fr-FR" altLang="fr-FR" sz="1800" dirty="0" smtClean="0">
                <a:solidFill>
                  <a:schemeClr val="bg1"/>
                </a:solidFill>
              </a:rPr>
              <a:t> </a:t>
            </a:r>
            <a:r>
              <a:rPr lang="fr-FR" altLang="fr-FR" sz="1800" dirty="0">
                <a:solidFill>
                  <a:schemeClr val="bg1"/>
                </a:solidFill>
              </a:rPr>
              <a:t>the distance </a:t>
            </a:r>
            <a:r>
              <a:rPr lang="fr-FR" altLang="fr-FR" sz="1800" dirty="0" err="1">
                <a:solidFill>
                  <a:schemeClr val="bg1"/>
                </a:solidFill>
              </a:rPr>
              <a:t>specimen</a:t>
            </a:r>
            <a:r>
              <a:rPr lang="fr-FR" altLang="fr-FR" sz="1800" dirty="0">
                <a:solidFill>
                  <a:schemeClr val="bg1"/>
                </a:solidFill>
              </a:rPr>
              <a:t>/detector </a:t>
            </a:r>
            <a:r>
              <a:rPr lang="fr-FR" altLang="fr-FR" sz="1800" dirty="0">
                <a:solidFill>
                  <a:schemeClr val="bg1"/>
                </a:solidFill>
                <a:cs typeface="Arial" charset="0"/>
              </a:rPr>
              <a:t>►</a:t>
            </a:r>
            <a:r>
              <a:rPr lang="fr-FR" altLang="fr-FR" sz="1800" dirty="0">
                <a:solidFill>
                  <a:schemeClr val="bg1"/>
                </a:solidFill>
              </a:rPr>
              <a:t> </a:t>
            </a:r>
            <a:r>
              <a:rPr lang="fr-FR" altLang="fr-FR" sz="1800" b="1" dirty="0">
                <a:solidFill>
                  <a:schemeClr val="bg1"/>
                </a:solidFill>
              </a:rPr>
              <a:t>mm to 2</a:t>
            </a:r>
            <a:r>
              <a:rPr lang="fr-FR" altLang="fr-FR" sz="1800" b="1" dirty="0">
                <a:solidFill>
                  <a:schemeClr val="bg1"/>
                </a:solidFill>
                <a:latin typeface="Symbol" pitchFamily="18" charset="2"/>
              </a:rPr>
              <a:t>q</a:t>
            </a:r>
            <a:endParaRPr lang="en-US" altLang="fr-FR" sz="1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475495" y="2132856"/>
            <a:ext cx="2857500" cy="3600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0" y="202048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?</a:t>
            </a:r>
            <a:endParaRPr lang="fr-FR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404521" y="2124741"/>
            <a:ext cx="2463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n</a:t>
            </a:r>
            <a:r>
              <a:rPr lang="fr-FR" b="1" dirty="0" smtClean="0">
                <a:solidFill>
                  <a:srgbClr val="C00000"/>
                </a:solidFill>
              </a:rPr>
              <a:t>ot important </a:t>
            </a:r>
            <a:r>
              <a:rPr lang="fr-FR" b="1" dirty="0" err="1" smtClean="0">
                <a:solidFill>
                  <a:srgbClr val="C00000"/>
                </a:solidFill>
              </a:rPr>
              <a:t>here</a:t>
            </a:r>
            <a:r>
              <a:rPr lang="fr-FR" b="1" dirty="0" smtClean="0">
                <a:solidFill>
                  <a:srgbClr val="C00000"/>
                </a:solidFill>
              </a:rPr>
              <a:t> BUT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AAB8-1117-403A-BC85-5A2397792C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0" grpId="0"/>
      <p:bldP spid="7192" grpId="0"/>
      <p:bldP spid="32" grpId="0" animBg="1"/>
      <p:bldP spid="33" grpId="0" animBg="1"/>
      <p:bldP spid="3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250825" y="813643"/>
            <a:ext cx="8223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000" dirty="0"/>
              <a:t>I</a:t>
            </a:r>
            <a:r>
              <a:rPr lang="en-US" altLang="fr-FR" sz="2000" dirty="0" err="1"/>
              <a:t>ntensity</a:t>
            </a:r>
            <a:r>
              <a:rPr lang="en-US" altLang="fr-FR" sz="2000" dirty="0"/>
              <a:t> extraction along the rings by segments using an ImageJ plugin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3"/>
          <a:stretch/>
        </p:blipFill>
        <p:spPr bwMode="auto">
          <a:xfrm>
            <a:off x="-10634" y="2"/>
            <a:ext cx="9180000" cy="71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919470" y="7782"/>
            <a:ext cx="4572000" cy="695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Structural Analysis of Nanomaterials</a:t>
            </a:r>
          </a:p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using Electron Diffraction</a:t>
            </a:r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263598" y="1386898"/>
            <a:ext cx="7430239" cy="3693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>
                <a:solidFill>
                  <a:schemeClr val="bg1"/>
                </a:solidFill>
              </a:rPr>
              <a:t>calibrate</a:t>
            </a:r>
            <a:r>
              <a:rPr lang="fr-FR" altLang="fr-FR" sz="1800" dirty="0">
                <a:solidFill>
                  <a:schemeClr val="bg1"/>
                </a:solidFill>
              </a:rPr>
              <a:t> the distance </a:t>
            </a:r>
            <a:r>
              <a:rPr lang="fr-FR" altLang="fr-FR" sz="1800" dirty="0" err="1">
                <a:solidFill>
                  <a:schemeClr val="bg1"/>
                </a:solidFill>
              </a:rPr>
              <a:t>specimen</a:t>
            </a:r>
            <a:r>
              <a:rPr lang="fr-FR" altLang="fr-FR" sz="1800" dirty="0">
                <a:solidFill>
                  <a:schemeClr val="bg1"/>
                </a:solidFill>
              </a:rPr>
              <a:t>/detector </a:t>
            </a:r>
            <a:r>
              <a:rPr lang="fr-FR" altLang="fr-FR" sz="1800" dirty="0" err="1" smtClean="0">
                <a:solidFill>
                  <a:schemeClr val="bg1"/>
                </a:solidFill>
                <a:cs typeface="Arial" charset="0"/>
              </a:rPr>
              <a:t>using</a:t>
            </a:r>
            <a:r>
              <a:rPr lang="fr-FR" altLang="fr-FR" sz="1800" dirty="0" smtClean="0">
                <a:solidFill>
                  <a:schemeClr val="bg1"/>
                </a:solidFill>
                <a:cs typeface="Arial" charset="0"/>
              </a:rPr>
              <a:t> a « </a:t>
            </a:r>
            <a:r>
              <a:rPr lang="fr-FR" altLang="fr-FR" sz="1800" dirty="0" err="1" smtClean="0">
                <a:solidFill>
                  <a:schemeClr val="bg1"/>
                </a:solidFill>
                <a:cs typeface="Arial" charset="0"/>
              </a:rPr>
              <a:t>reference</a:t>
            </a:r>
            <a:r>
              <a:rPr lang="fr-FR" altLang="fr-FR" sz="18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fr-FR" altLang="fr-FR" sz="1800" dirty="0" err="1" smtClean="0">
                <a:solidFill>
                  <a:schemeClr val="bg1"/>
                </a:solidFill>
                <a:cs typeface="Arial" charset="0"/>
              </a:rPr>
              <a:t>material</a:t>
            </a:r>
            <a:r>
              <a:rPr lang="fr-FR" altLang="fr-FR" sz="1800" dirty="0" smtClean="0">
                <a:solidFill>
                  <a:schemeClr val="bg1"/>
                </a:solidFill>
                <a:cs typeface="Arial" charset="0"/>
              </a:rPr>
              <a:t> »</a:t>
            </a:r>
            <a:endParaRPr lang="en-US" altLang="fr-FR" sz="1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51" r="63240" b="22636"/>
          <a:stretch/>
        </p:blipFill>
        <p:spPr bwMode="auto">
          <a:xfrm>
            <a:off x="107504" y="4178082"/>
            <a:ext cx="5400000" cy="20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 descr="load-data-cu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1" t="32047" r="-501" b="987"/>
          <a:stretch/>
        </p:blipFill>
        <p:spPr bwMode="auto">
          <a:xfrm>
            <a:off x="5436096" y="4149080"/>
            <a:ext cx="3625188" cy="262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33"/>
          <p:cNvSpPr>
            <a:spLocks noChangeArrowheads="1"/>
          </p:cNvSpPr>
          <p:nvPr/>
        </p:nvSpPr>
        <p:spPr bwMode="auto">
          <a:xfrm>
            <a:off x="6348347" y="5172278"/>
            <a:ext cx="792163" cy="792163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" name="Rectangle 3"/>
          <p:cNvSpPr/>
          <p:nvPr/>
        </p:nvSpPr>
        <p:spPr>
          <a:xfrm>
            <a:off x="755576" y="5290455"/>
            <a:ext cx="3823790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6721568" y="5545499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571873" y="4816862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 Narrow"/>
              </a:rPr>
              <a:t>▼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 rot="5400000">
            <a:off x="7092510" y="5432451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 Narrow"/>
              </a:rPr>
              <a:t>▼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 rot="16200000">
            <a:off x="5964684" y="5346791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 Narrow"/>
              </a:rPr>
              <a:t>▼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 rot="10800000">
            <a:off x="6516217" y="5961038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 Narrow"/>
              </a:rPr>
              <a:t>▼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6907" y="5098283"/>
            <a:ext cx="3823790" cy="1678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21504" y="1772816"/>
            <a:ext cx="7362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r-FR" altLang="fr-FR" dirty="0" smtClean="0"/>
              <a:t>►</a:t>
            </a:r>
            <a:r>
              <a:rPr lang="en-US" altLang="fr-FR" dirty="0" smtClean="0"/>
              <a:t> an assembly of nanoparticles with known SG and lattice parameters</a:t>
            </a:r>
            <a:endParaRPr lang="en-US" altLang="fr-FR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r-FR" alt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► </a:t>
            </a:r>
            <a:r>
              <a:rPr lang="en-US" alt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best if microstructural features (size, shape, ….) are known (from XRPD) 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867574"/>
              </p:ext>
            </p:extLst>
          </p:nvPr>
        </p:nvGraphicFramePr>
        <p:xfrm>
          <a:off x="457200" y="2724904"/>
          <a:ext cx="8229600" cy="12801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114800"/>
                <a:gridCol w="411480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Camera</a:t>
                      </a:r>
                      <a:r>
                        <a:rPr lang="fr-FR" sz="1200" baseline="0" dirty="0" smtClean="0">
                          <a:effectLst/>
                        </a:rPr>
                        <a:t> </a:t>
                      </a:r>
                      <a:r>
                        <a:rPr lang="en-US" sz="1200" baseline="0" noProof="0" dirty="0" smtClean="0">
                          <a:effectLst/>
                        </a:rPr>
                        <a:t>length</a:t>
                      </a:r>
                      <a:r>
                        <a:rPr lang="fr-FR" sz="1200" baseline="0" dirty="0" smtClean="0">
                          <a:effectLst/>
                        </a:rPr>
                        <a:t> </a:t>
                      </a:r>
                      <a:r>
                        <a:rPr lang="fr-FR" sz="1200" baseline="0" dirty="0" err="1" smtClean="0">
                          <a:effectLst/>
                        </a:rPr>
                        <a:t>read</a:t>
                      </a:r>
                      <a:r>
                        <a:rPr lang="fr-FR" sz="1200" baseline="0" dirty="0" smtClean="0">
                          <a:effectLst/>
                        </a:rPr>
                        <a:t> on the</a:t>
                      </a:r>
                      <a:r>
                        <a:rPr lang="fr-FR" sz="1200" dirty="0" smtClean="0">
                          <a:effectLst/>
                        </a:rPr>
                        <a:t> TEM </a:t>
                      </a:r>
                      <a:r>
                        <a:rPr lang="fr-FR" sz="1200" dirty="0">
                          <a:effectLst/>
                        </a:rPr>
                        <a:t>(mm) </a:t>
                      </a:r>
                      <a:endParaRPr lang="fr-FR" sz="12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Apparent </a:t>
                      </a:r>
                      <a:r>
                        <a:rPr lang="fr-FR" sz="1200" dirty="0" err="1" smtClean="0">
                          <a:effectLst/>
                        </a:rPr>
                        <a:t>spec</a:t>
                      </a:r>
                      <a:r>
                        <a:rPr lang="fr-FR" sz="1200" dirty="0" smtClean="0">
                          <a:effectLst/>
                        </a:rPr>
                        <a:t>/</a:t>
                      </a:r>
                      <a:r>
                        <a:rPr lang="fr-FR" sz="1200" dirty="0" err="1" smtClean="0">
                          <a:effectLst/>
                        </a:rPr>
                        <a:t>detc</a:t>
                      </a:r>
                      <a:r>
                        <a:rPr lang="fr-FR" sz="1200" dirty="0" smtClean="0">
                          <a:effectLst/>
                        </a:rPr>
                        <a:t> distance </a:t>
                      </a:r>
                      <a:r>
                        <a:rPr lang="fr-FR" sz="1200" dirty="0">
                          <a:effectLst/>
                        </a:rPr>
                        <a:t>(mm)</a:t>
                      </a:r>
                      <a:endParaRPr lang="fr-FR" sz="12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600</a:t>
                      </a:r>
                      <a:endParaRPr lang="fr-FR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109.9</a:t>
                      </a:r>
                      <a:endParaRPr lang="fr-FR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800</a:t>
                      </a:r>
                      <a:endParaRPr lang="fr-FR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145.3</a:t>
                      </a:r>
                      <a:endParaRPr lang="fr-FR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1000</a:t>
                      </a:r>
                      <a:endParaRPr lang="fr-FR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180.6</a:t>
                      </a:r>
                      <a:endParaRPr lang="fr-FR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1200</a:t>
                      </a:r>
                      <a:endParaRPr lang="fr-FR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229.4</a:t>
                      </a:r>
                      <a:endParaRPr lang="fr-FR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1500</a:t>
                      </a:r>
                      <a:endParaRPr lang="fr-FR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271.2</a:t>
                      </a:r>
                      <a:endParaRPr lang="fr-FR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2000</a:t>
                      </a:r>
                      <a:endParaRPr lang="fr-FR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375.1</a:t>
                      </a:r>
                      <a:endParaRPr lang="fr-FR" sz="12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57200" y="3222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endParaRPr kumimoji="0" lang="fr-F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AAB8-1117-403A-BC85-5A2397792C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6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" grpId="0" animBg="1"/>
      <p:bldP spid="5" grpId="0" animBg="1"/>
      <p:bldP spid="6" grpId="0"/>
      <p:bldP spid="32" grpId="0"/>
      <p:bldP spid="33" grpId="0"/>
      <p:bldP spid="34" grpId="0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7" descr="load-data-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1261318"/>
            <a:ext cx="7316787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250825" y="813643"/>
            <a:ext cx="8223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000"/>
              <a:t>I</a:t>
            </a:r>
            <a:r>
              <a:rPr lang="en-US" altLang="fr-FR" sz="2000"/>
              <a:t>ntensity extraction along the rings by segments using an ImageJ plugin</a:t>
            </a:r>
          </a:p>
        </p:txBody>
      </p:sp>
      <p:grpSp>
        <p:nvGrpSpPr>
          <p:cNvPr id="7185" name="Group 17"/>
          <p:cNvGrpSpPr>
            <a:grpSpLocks/>
          </p:cNvGrpSpPr>
          <p:nvPr/>
        </p:nvGrpSpPr>
        <p:grpSpPr bwMode="auto">
          <a:xfrm>
            <a:off x="5292725" y="3206006"/>
            <a:ext cx="2370138" cy="1714500"/>
            <a:chOff x="3334" y="1979"/>
            <a:chExt cx="1493" cy="1080"/>
          </a:xfrm>
        </p:grpSpPr>
        <p:sp>
          <p:nvSpPr>
            <p:cNvPr id="6165" name="AutoShape 10"/>
            <p:cNvSpPr>
              <a:spLocks noChangeArrowheads="1"/>
            </p:cNvSpPr>
            <p:nvPr/>
          </p:nvSpPr>
          <p:spPr bwMode="auto">
            <a:xfrm rot="-5400000">
              <a:off x="4175" y="2547"/>
              <a:ext cx="86" cy="770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6166" name="Arc 11"/>
            <p:cNvSpPr>
              <a:spLocks/>
            </p:cNvSpPr>
            <p:nvPr/>
          </p:nvSpPr>
          <p:spPr bwMode="auto">
            <a:xfrm rot="5546486" flipH="1">
              <a:off x="4116" y="2362"/>
              <a:ext cx="519" cy="38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04" y="0"/>
                    <a:pt x="21565" y="9632"/>
                    <a:pt x="21599" y="21537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04" y="0"/>
                    <a:pt x="21565" y="9632"/>
                    <a:pt x="21599" y="2153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Rectangle 12"/>
            <p:cNvSpPr>
              <a:spLocks noChangeArrowheads="1"/>
            </p:cNvSpPr>
            <p:nvPr/>
          </p:nvSpPr>
          <p:spPr bwMode="auto">
            <a:xfrm>
              <a:off x="4589" y="2847"/>
              <a:ext cx="23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i="1">
                  <a:solidFill>
                    <a:srgbClr val="FFFF00"/>
                  </a:solidFill>
                </a:rPr>
                <a:t>3°</a:t>
              </a:r>
              <a:endParaRPr lang="en-US" altLang="fr-FR" sz="1600" i="1">
                <a:solidFill>
                  <a:srgbClr val="FFFF00"/>
                </a:solidFill>
              </a:endParaRPr>
            </a:p>
          </p:txBody>
        </p:sp>
        <p:sp>
          <p:nvSpPr>
            <p:cNvPr id="6168" name="Line 13"/>
            <p:cNvSpPr>
              <a:spLocks noChangeShapeType="1"/>
            </p:cNvSpPr>
            <p:nvPr/>
          </p:nvSpPr>
          <p:spPr bwMode="auto">
            <a:xfrm>
              <a:off x="3845" y="2932"/>
              <a:ext cx="760" cy="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9" name="Rectangle 14"/>
            <p:cNvSpPr>
              <a:spLocks noChangeArrowheads="1"/>
            </p:cNvSpPr>
            <p:nvPr/>
          </p:nvSpPr>
          <p:spPr bwMode="auto">
            <a:xfrm>
              <a:off x="3334" y="1979"/>
              <a:ext cx="92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i="1">
                  <a:solidFill>
                    <a:srgbClr val="FFFF00"/>
                  </a:solidFill>
                </a:rPr>
                <a:t>120 patterns</a:t>
              </a:r>
              <a:endParaRPr lang="en-US" altLang="fr-FR" sz="1800" i="1">
                <a:solidFill>
                  <a:srgbClr val="FFFF00"/>
                </a:solidFill>
              </a:endParaRPr>
            </a:p>
          </p:txBody>
        </p:sp>
        <p:sp>
          <p:nvSpPr>
            <p:cNvPr id="6170" name="Line 15"/>
            <p:cNvSpPr>
              <a:spLocks noChangeShapeType="1"/>
            </p:cNvSpPr>
            <p:nvPr/>
          </p:nvSpPr>
          <p:spPr bwMode="auto">
            <a:xfrm rot="-300000">
              <a:off x="4556" y="2893"/>
              <a:ext cx="0" cy="34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1" name="Line 16"/>
            <p:cNvSpPr>
              <a:spLocks noChangeShapeType="1"/>
            </p:cNvSpPr>
            <p:nvPr/>
          </p:nvSpPr>
          <p:spPr bwMode="auto">
            <a:xfrm rot="-10500000">
              <a:off x="4556" y="2939"/>
              <a:ext cx="0" cy="33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5867400" y="5077668"/>
            <a:ext cx="1787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FF00"/>
                </a:solidFill>
              </a:rPr>
              <a:t>CAKING</a:t>
            </a:r>
            <a:endParaRPr lang="en-US" altLang="fr-FR" b="1">
              <a:solidFill>
                <a:srgbClr val="FFFF00"/>
              </a:solidFill>
            </a:endParaRP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4427538" y="6014293"/>
            <a:ext cx="3359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solidFill>
                  <a:srgbClr val="FFFF00"/>
                </a:solidFill>
              </a:rPr>
              <a:t>chi=phi=0° / omega=90° / eta: 0° to 360°</a:t>
            </a:r>
            <a:endParaRPr lang="en-US" altLang="fr-FR" sz="1400" i="1">
              <a:solidFill>
                <a:srgbClr val="FFFF00"/>
              </a:solidFill>
            </a:endParaRPr>
          </a:p>
        </p:txBody>
      </p:sp>
      <p:pic>
        <p:nvPicPr>
          <p:cNvPr id="7195" name="Picture 27" descr="LS108-0001-1Dpattern-all-2the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4023568"/>
            <a:ext cx="3659187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Picture 28" descr="LS108-0001-2Dpattern-2the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001343"/>
            <a:ext cx="38862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02" name="Group 34"/>
          <p:cNvGrpSpPr>
            <a:grpSpLocks/>
          </p:cNvGrpSpPr>
          <p:nvPr/>
        </p:nvGrpSpPr>
        <p:grpSpPr bwMode="auto">
          <a:xfrm>
            <a:off x="3995738" y="3836243"/>
            <a:ext cx="2476500" cy="1314450"/>
            <a:chOff x="2517" y="2285"/>
            <a:chExt cx="1560" cy="828"/>
          </a:xfrm>
        </p:grpSpPr>
        <p:sp>
          <p:nvSpPr>
            <p:cNvPr id="6160" name="Text Box 32"/>
            <p:cNvSpPr txBox="1">
              <a:spLocks noChangeArrowheads="1"/>
            </p:cNvSpPr>
            <p:nvPr/>
          </p:nvSpPr>
          <p:spPr bwMode="auto">
            <a:xfrm>
              <a:off x="2517" y="2285"/>
              <a:ext cx="870" cy="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>
                  <a:solidFill>
                    <a:srgbClr val="FFFF00"/>
                  </a:solidFill>
                  <a:latin typeface="Arial Narrow" pitchFamily="34" charset="0"/>
                </a:rPr>
                <a:t>estimation of the center position using a reference circle on the screen</a:t>
              </a:r>
              <a:endParaRPr lang="en-US" altLang="fr-FR" sz="1600">
                <a:solidFill>
                  <a:srgbClr val="FFFF00"/>
                </a:solidFill>
                <a:latin typeface="Arial Narrow" pitchFamily="34" charset="0"/>
              </a:endParaRPr>
            </a:p>
          </p:txBody>
        </p:sp>
        <p:sp>
          <p:nvSpPr>
            <p:cNvPr id="6161" name="Oval 33"/>
            <p:cNvSpPr>
              <a:spLocks noChangeArrowheads="1"/>
            </p:cNvSpPr>
            <p:nvPr/>
          </p:nvSpPr>
          <p:spPr bwMode="auto">
            <a:xfrm>
              <a:off x="3578" y="2586"/>
              <a:ext cx="499" cy="499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468313" y="3596531"/>
            <a:ext cx="966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/>
              <a:t>2D plot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3"/>
          <a:stretch/>
        </p:blipFill>
        <p:spPr bwMode="auto">
          <a:xfrm>
            <a:off x="-10634" y="2"/>
            <a:ext cx="9180000" cy="71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919470" y="7782"/>
            <a:ext cx="4572000" cy="695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Structural Analysis of Nanomaterials</a:t>
            </a:r>
          </a:p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using Electron Diffraction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AAB8-1117-403A-BC85-5A2397792C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0" grpId="0"/>
      <p:bldP spid="719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7" descr="LS108-0001-1pattern-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30560"/>
            <a:ext cx="8266113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Freeform 13"/>
          <p:cNvSpPr>
            <a:spLocks/>
          </p:cNvSpPr>
          <p:nvPr/>
        </p:nvSpPr>
        <p:spPr bwMode="auto">
          <a:xfrm>
            <a:off x="1073150" y="1389335"/>
            <a:ext cx="7345363" cy="4303712"/>
          </a:xfrm>
          <a:custGeom>
            <a:avLst/>
            <a:gdLst>
              <a:gd name="T0" fmla="*/ 0 w 4627"/>
              <a:gd name="T1" fmla="*/ 0 h 2948"/>
              <a:gd name="T2" fmla="*/ 0 w 4627"/>
              <a:gd name="T3" fmla="*/ 2147483647 h 2948"/>
              <a:gd name="T4" fmla="*/ 2147483647 w 4627"/>
              <a:gd name="T5" fmla="*/ 2147483647 h 2948"/>
              <a:gd name="T6" fmla="*/ 2147483647 w 4627"/>
              <a:gd name="T7" fmla="*/ 2147483647 h 2948"/>
              <a:gd name="T8" fmla="*/ 2147483647 w 4627"/>
              <a:gd name="T9" fmla="*/ 2147483647 h 2948"/>
              <a:gd name="T10" fmla="*/ 2147483647 w 4627"/>
              <a:gd name="T11" fmla="*/ 2147483647 h 2948"/>
              <a:gd name="T12" fmla="*/ 2147483647 w 4627"/>
              <a:gd name="T13" fmla="*/ 2147483647 h 2948"/>
              <a:gd name="T14" fmla="*/ 2147483647 w 4627"/>
              <a:gd name="T15" fmla="*/ 2147483647 h 2948"/>
              <a:gd name="T16" fmla="*/ 2147483647 w 4627"/>
              <a:gd name="T17" fmla="*/ 2147483647 h 2948"/>
              <a:gd name="T18" fmla="*/ 2147483647 w 4627"/>
              <a:gd name="T19" fmla="*/ 2147483647 h 29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27" h="2948">
                <a:moveTo>
                  <a:pt x="0" y="0"/>
                </a:moveTo>
                <a:lnTo>
                  <a:pt x="0" y="181"/>
                </a:lnTo>
                <a:lnTo>
                  <a:pt x="227" y="998"/>
                </a:lnTo>
                <a:lnTo>
                  <a:pt x="590" y="1633"/>
                </a:lnTo>
                <a:lnTo>
                  <a:pt x="771" y="1860"/>
                </a:lnTo>
                <a:lnTo>
                  <a:pt x="998" y="1996"/>
                </a:lnTo>
                <a:lnTo>
                  <a:pt x="2177" y="2449"/>
                </a:lnTo>
                <a:lnTo>
                  <a:pt x="2631" y="2631"/>
                </a:lnTo>
                <a:lnTo>
                  <a:pt x="4173" y="2903"/>
                </a:lnTo>
                <a:lnTo>
                  <a:pt x="4627" y="2948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717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888548"/>
              </p:ext>
            </p:extLst>
          </p:nvPr>
        </p:nvGraphicFramePr>
        <p:xfrm>
          <a:off x="5695950" y="1276622"/>
          <a:ext cx="2787650" cy="278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6" name="PHOTO-PAINT" r:id="rId4" imgW="3848637" imgH="3848637" progId="CorelPhotoPaint.Image.12">
                  <p:embed/>
                </p:oleObj>
              </mc:Choice>
              <mc:Fallback>
                <p:oleObj name="PHOTO-PAINT" r:id="rId4" imgW="3848637" imgH="3848637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5950" y="1276622"/>
                        <a:ext cx="2787650" cy="278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 Box 23"/>
          <p:cNvSpPr txBox="1">
            <a:spLocks noChangeArrowheads="1"/>
          </p:cNvSpPr>
          <p:nvPr/>
        </p:nvSpPr>
        <p:spPr bwMode="auto">
          <a:xfrm>
            <a:off x="3276600" y="5761310"/>
            <a:ext cx="217487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/>
              <a:t>2</a:t>
            </a:r>
            <a:r>
              <a:rPr lang="fr-FR" altLang="fr-FR" sz="1600">
                <a:latin typeface="Symbol" pitchFamily="18" charset="2"/>
              </a:rPr>
              <a:t>q</a:t>
            </a:r>
            <a:r>
              <a:rPr lang="fr-FR" altLang="fr-FR" sz="1600"/>
              <a:t> (°) =&gt;</a:t>
            </a:r>
            <a:r>
              <a:rPr lang="fr-FR" altLang="fr-FR" sz="1800">
                <a:solidFill>
                  <a:srgbClr val="CC0000"/>
                </a:solidFill>
              </a:rPr>
              <a:t> </a:t>
            </a:r>
            <a:r>
              <a:rPr lang="fr-FR" altLang="fr-FR" sz="1800" b="1">
                <a:solidFill>
                  <a:srgbClr val="0000FF"/>
                </a:solidFill>
              </a:rPr>
              <a:t>Q (</a:t>
            </a:r>
            <a:r>
              <a:rPr lang="fr-FR" altLang="fr-FR" sz="1800" b="1">
                <a:solidFill>
                  <a:srgbClr val="0000FF"/>
                </a:solidFill>
                <a:cs typeface="Arial" charset="0"/>
              </a:rPr>
              <a:t>Å</a:t>
            </a:r>
            <a:r>
              <a:rPr lang="fr-FR" altLang="fr-FR" sz="1800" b="1" baseline="30000">
                <a:solidFill>
                  <a:srgbClr val="0000FF"/>
                </a:solidFill>
                <a:cs typeface="Arial" charset="0"/>
              </a:rPr>
              <a:t>-1</a:t>
            </a:r>
            <a:r>
              <a:rPr lang="fr-FR" altLang="fr-FR" sz="1800" b="1">
                <a:solidFill>
                  <a:srgbClr val="0000FF"/>
                </a:solidFill>
                <a:cs typeface="Arial" charset="0"/>
              </a:rPr>
              <a:t>)</a:t>
            </a:r>
            <a:r>
              <a:rPr lang="fr-FR" altLang="fr-FR" sz="1800">
                <a:solidFill>
                  <a:srgbClr val="CC0000"/>
                </a:solidFill>
                <a:cs typeface="Arial" charset="0"/>
              </a:rPr>
              <a:t>       </a:t>
            </a:r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1025525" y="5342210"/>
            <a:ext cx="5337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b(x): background =&gt; pic at 0° + polynomial function</a:t>
            </a:r>
            <a:endParaRPr lang="en-US" altLang="fr-FR" sz="1800"/>
          </a:p>
        </p:txBody>
      </p:sp>
      <p:grpSp>
        <p:nvGrpSpPr>
          <p:cNvPr id="8253" name="Group 61"/>
          <p:cNvGrpSpPr>
            <a:grpSpLocks/>
          </p:cNvGrpSpPr>
          <p:nvPr/>
        </p:nvGrpSpPr>
        <p:grpSpPr bwMode="auto">
          <a:xfrm>
            <a:off x="1403350" y="1490935"/>
            <a:ext cx="5592763" cy="3644900"/>
            <a:chOff x="884" y="803"/>
            <a:chExt cx="3523" cy="2296"/>
          </a:xfrm>
        </p:grpSpPr>
        <p:sp>
          <p:nvSpPr>
            <p:cNvPr id="7192" name="Rectangle 52"/>
            <p:cNvSpPr>
              <a:spLocks noChangeArrowheads="1"/>
            </p:cNvSpPr>
            <p:nvPr/>
          </p:nvSpPr>
          <p:spPr bwMode="auto">
            <a:xfrm>
              <a:off x="884" y="803"/>
              <a:ext cx="2149" cy="283"/>
            </a:xfrm>
            <a:prstGeom prst="rect">
              <a:avLst/>
            </a:prstGeom>
            <a:solidFill>
              <a:srgbClr val="0000FF">
                <a:alpha val="1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grpSp>
          <p:nvGrpSpPr>
            <p:cNvPr id="7193" name="Group 43"/>
            <p:cNvGrpSpPr>
              <a:grpSpLocks/>
            </p:cNvGrpSpPr>
            <p:nvPr/>
          </p:nvGrpSpPr>
          <p:grpSpPr bwMode="auto">
            <a:xfrm>
              <a:off x="907" y="807"/>
              <a:ext cx="3500" cy="2292"/>
              <a:chOff x="907" y="912"/>
              <a:chExt cx="3500" cy="2292"/>
            </a:xfrm>
          </p:grpSpPr>
          <p:sp>
            <p:nvSpPr>
              <p:cNvPr id="7194" name="Text Box 26"/>
              <p:cNvSpPr txBox="1">
                <a:spLocks noChangeArrowheads="1"/>
              </p:cNvSpPr>
              <p:nvPr/>
            </p:nvSpPr>
            <p:spPr bwMode="auto">
              <a:xfrm>
                <a:off x="907" y="912"/>
                <a:ext cx="212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000" dirty="0" err="1">
                    <a:solidFill>
                      <a:srgbClr val="000099"/>
                    </a:solidFill>
                  </a:rPr>
                  <a:t>peak</a:t>
                </a:r>
                <a:r>
                  <a:rPr lang="fr-FR" altLang="fr-FR" sz="2000" dirty="0">
                    <a:solidFill>
                      <a:srgbClr val="000099"/>
                    </a:solidFill>
                  </a:rPr>
                  <a:t> location and </a:t>
                </a:r>
                <a:r>
                  <a:rPr lang="fr-FR" altLang="fr-FR" sz="2000" dirty="0" err="1">
                    <a:solidFill>
                      <a:srgbClr val="000099"/>
                    </a:solidFill>
                  </a:rPr>
                  <a:t>intensities</a:t>
                </a:r>
                <a:endParaRPr lang="en-US" altLang="fr-FR" sz="2000" dirty="0">
                  <a:solidFill>
                    <a:srgbClr val="000099"/>
                  </a:solidFill>
                </a:endParaRPr>
              </a:p>
            </p:txBody>
          </p:sp>
          <p:sp>
            <p:nvSpPr>
              <p:cNvPr id="7195" name="Line 34"/>
              <p:cNvSpPr>
                <a:spLocks noChangeShapeType="1"/>
              </p:cNvSpPr>
              <p:nvPr/>
            </p:nvSpPr>
            <p:spPr bwMode="auto">
              <a:xfrm flipV="1">
                <a:off x="1084" y="1582"/>
                <a:ext cx="0" cy="182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6" name="Line 35"/>
              <p:cNvSpPr>
                <a:spLocks noChangeShapeType="1"/>
              </p:cNvSpPr>
              <p:nvPr/>
            </p:nvSpPr>
            <p:spPr bwMode="auto">
              <a:xfrm flipV="1">
                <a:off x="1902" y="2115"/>
                <a:ext cx="0" cy="182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7" name="Line 36"/>
              <p:cNvSpPr>
                <a:spLocks noChangeShapeType="1"/>
              </p:cNvSpPr>
              <p:nvPr/>
            </p:nvSpPr>
            <p:spPr bwMode="auto">
              <a:xfrm flipV="1">
                <a:off x="2160" y="1797"/>
                <a:ext cx="0" cy="182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8" name="Line 37"/>
              <p:cNvSpPr>
                <a:spLocks noChangeShapeType="1"/>
              </p:cNvSpPr>
              <p:nvPr/>
            </p:nvSpPr>
            <p:spPr bwMode="auto">
              <a:xfrm flipV="1">
                <a:off x="2426" y="1706"/>
                <a:ext cx="0" cy="182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9" name="Line 38"/>
              <p:cNvSpPr>
                <a:spLocks noChangeShapeType="1"/>
              </p:cNvSpPr>
              <p:nvPr/>
            </p:nvSpPr>
            <p:spPr bwMode="auto">
              <a:xfrm flipV="1">
                <a:off x="3016" y="2750"/>
                <a:ext cx="0" cy="182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0" name="Line 39"/>
              <p:cNvSpPr>
                <a:spLocks noChangeShapeType="1"/>
              </p:cNvSpPr>
              <p:nvPr/>
            </p:nvSpPr>
            <p:spPr bwMode="auto">
              <a:xfrm flipV="1">
                <a:off x="3481" y="2908"/>
                <a:ext cx="0" cy="182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1" name="Line 40"/>
              <p:cNvSpPr>
                <a:spLocks noChangeShapeType="1"/>
              </p:cNvSpPr>
              <p:nvPr/>
            </p:nvSpPr>
            <p:spPr bwMode="auto">
              <a:xfrm flipV="1">
                <a:off x="3696" y="3022"/>
                <a:ext cx="0" cy="182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2" name="Line 41"/>
              <p:cNvSpPr>
                <a:spLocks noChangeShapeType="1"/>
              </p:cNvSpPr>
              <p:nvPr/>
            </p:nvSpPr>
            <p:spPr bwMode="auto">
              <a:xfrm flipV="1">
                <a:off x="4088" y="2627"/>
                <a:ext cx="0" cy="182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3" name="Line 42"/>
              <p:cNvSpPr>
                <a:spLocks noChangeShapeType="1"/>
              </p:cNvSpPr>
              <p:nvPr/>
            </p:nvSpPr>
            <p:spPr bwMode="auto">
              <a:xfrm flipV="1">
                <a:off x="4407" y="3019"/>
                <a:ext cx="0" cy="182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178" name="Text Box 57"/>
          <p:cNvSpPr txBox="1">
            <a:spLocks noChangeArrowheads="1"/>
          </p:cNvSpPr>
          <p:nvPr/>
        </p:nvSpPr>
        <p:spPr bwMode="auto">
          <a:xfrm>
            <a:off x="971550" y="946422"/>
            <a:ext cx="446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i="1"/>
              <a:t>1D XRPD-like pattern </a:t>
            </a:r>
            <a:r>
              <a:rPr lang="fr-FR" altLang="fr-FR" sz="1400" i="1"/>
              <a:t>(360° summed intensity)</a:t>
            </a:r>
            <a:endParaRPr lang="en-US" altLang="fr-FR" sz="1400" i="1"/>
          </a:p>
        </p:txBody>
      </p:sp>
      <p:sp>
        <p:nvSpPr>
          <p:cNvPr id="7179" name="Text Box 58"/>
          <p:cNvSpPr txBox="1">
            <a:spLocks noChangeArrowheads="1"/>
          </p:cNvSpPr>
          <p:nvPr/>
        </p:nvSpPr>
        <p:spPr bwMode="auto">
          <a:xfrm>
            <a:off x="250825" y="6272485"/>
            <a:ext cx="4173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Arial Narrow" pitchFamily="34" charset="0"/>
              </a:rPr>
              <a:t>measured profile h(x) = </a:t>
            </a:r>
            <a:r>
              <a:rPr lang="fr-FR" altLang="fr-FR" sz="2000" b="1">
                <a:solidFill>
                  <a:srgbClr val="008000"/>
                </a:solidFill>
                <a:latin typeface="Arial Narrow" pitchFamily="34" charset="0"/>
              </a:rPr>
              <a:t>f(x)</a:t>
            </a:r>
            <a:r>
              <a:rPr lang="fr-FR" altLang="fr-FR" sz="2000" b="1">
                <a:latin typeface="Arial Narrow" pitchFamily="34" charset="0"/>
              </a:rPr>
              <a:t> </a:t>
            </a:r>
            <a:r>
              <a:rPr lang="fr-FR" altLang="fr-FR" sz="2000" b="1">
                <a:latin typeface="Arial Narrow" pitchFamily="34" charset="0"/>
                <a:sym typeface="Symbol" pitchFamily="18" charset="2"/>
              </a:rPr>
              <a:t> </a:t>
            </a:r>
            <a:r>
              <a:rPr lang="fr-FR" altLang="fr-FR" sz="2000" b="1">
                <a:solidFill>
                  <a:srgbClr val="800000"/>
                </a:solidFill>
                <a:latin typeface="Arial Narrow" pitchFamily="34" charset="0"/>
              </a:rPr>
              <a:t>g(x)</a:t>
            </a:r>
            <a:r>
              <a:rPr lang="fr-FR" altLang="fr-FR" sz="2000" b="1">
                <a:latin typeface="Arial Narrow" pitchFamily="34" charset="0"/>
              </a:rPr>
              <a:t> + b(x)</a:t>
            </a:r>
            <a:endParaRPr lang="en-US" altLang="fr-FR" sz="2000" b="1">
              <a:latin typeface="Arial Narrow" pitchFamily="34" charset="0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3"/>
          <a:stretch/>
        </p:blipFill>
        <p:spPr bwMode="auto">
          <a:xfrm>
            <a:off x="-10634" y="2"/>
            <a:ext cx="9180000" cy="71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919470" y="7782"/>
            <a:ext cx="4572000" cy="695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Structural Analysis of Nanomaterials</a:t>
            </a:r>
          </a:p>
          <a:p>
            <a:pPr>
              <a:lnSpc>
                <a:spcPct val="140000"/>
              </a:lnSpc>
            </a:pPr>
            <a:r>
              <a:rPr lang="en-US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using Electron Diffraction</a:t>
            </a:r>
          </a:p>
        </p:txBody>
      </p: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2627313" y="2087835"/>
            <a:ext cx="2952750" cy="1824037"/>
            <a:chOff x="1655" y="1179"/>
            <a:chExt cx="1860" cy="1149"/>
          </a:xfrm>
        </p:grpSpPr>
        <p:grpSp>
          <p:nvGrpSpPr>
            <p:cNvPr id="25" name="Group 51"/>
            <p:cNvGrpSpPr>
              <a:grpSpLocks/>
            </p:cNvGrpSpPr>
            <p:nvPr/>
          </p:nvGrpSpPr>
          <p:grpSpPr bwMode="auto">
            <a:xfrm>
              <a:off x="1655" y="1184"/>
              <a:ext cx="1852" cy="1144"/>
              <a:chOff x="1655" y="1184"/>
              <a:chExt cx="1852" cy="1144"/>
            </a:xfrm>
          </p:grpSpPr>
          <p:sp>
            <p:nvSpPr>
              <p:cNvPr id="27" name="Rectangle 27"/>
              <p:cNvSpPr>
                <a:spLocks noChangeArrowheads="1"/>
              </p:cNvSpPr>
              <p:nvPr/>
            </p:nvSpPr>
            <p:spPr bwMode="auto">
              <a:xfrm>
                <a:off x="1655" y="1184"/>
                <a:ext cx="185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000">
                    <a:solidFill>
                      <a:srgbClr val="008000"/>
                    </a:solidFill>
                  </a:rPr>
                  <a:t>peak broadening vs. d</a:t>
                </a:r>
                <a:r>
                  <a:rPr lang="fr-FR" altLang="fr-FR" sz="2400" baseline="-25000">
                    <a:solidFill>
                      <a:srgbClr val="008000"/>
                    </a:solidFill>
                  </a:rPr>
                  <a:t>hkl</a:t>
                </a:r>
                <a:endParaRPr lang="en-US" altLang="fr-FR" sz="2400" baseline="-25000">
                  <a:solidFill>
                    <a:srgbClr val="008000"/>
                  </a:solidFill>
                </a:endParaRPr>
              </a:p>
            </p:txBody>
          </p:sp>
          <p:sp>
            <p:nvSpPr>
              <p:cNvPr id="28" name="Line 44"/>
              <p:cNvSpPr>
                <a:spLocks noChangeShapeType="1"/>
              </p:cNvSpPr>
              <p:nvPr/>
            </p:nvSpPr>
            <p:spPr bwMode="auto">
              <a:xfrm>
                <a:off x="2237" y="2055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45"/>
              <p:cNvSpPr>
                <a:spLocks noChangeShapeType="1"/>
              </p:cNvSpPr>
              <p:nvPr/>
            </p:nvSpPr>
            <p:spPr bwMode="auto">
              <a:xfrm flipH="1">
                <a:off x="2490" y="2055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46"/>
              <p:cNvSpPr>
                <a:spLocks noChangeShapeType="1"/>
              </p:cNvSpPr>
              <p:nvPr/>
            </p:nvSpPr>
            <p:spPr bwMode="auto">
              <a:xfrm>
                <a:off x="1720" y="2328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47"/>
              <p:cNvSpPr>
                <a:spLocks noChangeShapeType="1"/>
              </p:cNvSpPr>
              <p:nvPr/>
            </p:nvSpPr>
            <p:spPr bwMode="auto">
              <a:xfrm flipH="1">
                <a:off x="1973" y="2328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48"/>
              <p:cNvSpPr>
                <a:spLocks noChangeShapeType="1"/>
              </p:cNvSpPr>
              <p:nvPr/>
            </p:nvSpPr>
            <p:spPr bwMode="auto">
              <a:xfrm>
                <a:off x="1953" y="2146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49"/>
              <p:cNvSpPr>
                <a:spLocks noChangeShapeType="1"/>
              </p:cNvSpPr>
              <p:nvPr/>
            </p:nvSpPr>
            <p:spPr bwMode="auto">
              <a:xfrm flipH="1">
                <a:off x="2206" y="2146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Rectangle 53"/>
            <p:cNvSpPr>
              <a:spLocks noChangeArrowheads="1"/>
            </p:cNvSpPr>
            <p:nvPr/>
          </p:nvSpPr>
          <p:spPr bwMode="auto">
            <a:xfrm>
              <a:off x="1655" y="1179"/>
              <a:ext cx="1860" cy="289"/>
            </a:xfrm>
            <a:prstGeom prst="rect">
              <a:avLst/>
            </a:prstGeom>
            <a:solidFill>
              <a:srgbClr val="008000">
                <a:alpha val="1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AAB8-1117-403A-BC85-5A2397792C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8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5" grpId="0" animBg="1"/>
      <p:bldP spid="8217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1271</Words>
  <Application>Microsoft Office PowerPoint</Application>
  <PresentationFormat>Affichage à l'écran (4:3)</PresentationFormat>
  <Paragraphs>270</Paragraphs>
  <Slides>19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19</vt:i4>
      </vt:variant>
    </vt:vector>
  </HeadingPairs>
  <TitlesOfParts>
    <vt:vector size="22" baseType="lpstr">
      <vt:lpstr>Thème Office</vt:lpstr>
      <vt:lpstr>PHOTO-PAINT</vt:lpstr>
      <vt:lpstr>Diamond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</dc:creator>
  <cp:lastModifiedBy>Boullay</cp:lastModifiedBy>
  <cp:revision>123</cp:revision>
  <cp:lastPrinted>2015-10-20T13:16:06Z</cp:lastPrinted>
  <dcterms:created xsi:type="dcterms:W3CDTF">2015-10-17T16:49:43Z</dcterms:created>
  <dcterms:modified xsi:type="dcterms:W3CDTF">2018-07-05T10:00:48Z</dcterms:modified>
</cp:coreProperties>
</file>